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5"/>
  </p:notesMasterIdLst>
  <p:sldIdLst>
    <p:sldId id="256" r:id="rId3"/>
    <p:sldId id="296" r:id="rId4"/>
    <p:sldId id="297" r:id="rId5"/>
    <p:sldId id="298" r:id="rId6"/>
    <p:sldId id="259" r:id="rId7"/>
    <p:sldId id="306" r:id="rId8"/>
    <p:sldId id="301" r:id="rId9"/>
    <p:sldId id="287" r:id="rId10"/>
    <p:sldId id="289" r:id="rId11"/>
    <p:sldId id="305" r:id="rId12"/>
    <p:sldId id="290" r:id="rId13"/>
    <p:sldId id="291" r:id="rId14"/>
    <p:sldId id="293" r:id="rId15"/>
    <p:sldId id="292" r:id="rId16"/>
    <p:sldId id="288" r:id="rId17"/>
    <p:sldId id="307" r:id="rId18"/>
    <p:sldId id="294" r:id="rId19"/>
    <p:sldId id="295" r:id="rId20"/>
    <p:sldId id="276" r:id="rId21"/>
    <p:sldId id="273" r:id="rId22"/>
    <p:sldId id="303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3222"/>
    <a:srgbClr val="E08B49"/>
    <a:srgbClr val="141D24"/>
    <a:srgbClr val="FDDAB8"/>
    <a:srgbClr val="E73A1C"/>
    <a:srgbClr val="534544"/>
    <a:srgbClr val="AC6672"/>
    <a:srgbClr val="D28C79"/>
    <a:srgbClr val="FFFFFF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88"/>
    <p:restoredTop sz="85202"/>
  </p:normalViewPr>
  <p:slideViewPr>
    <p:cSldViewPr snapToGrid="0">
      <p:cViewPr varScale="1">
        <p:scale>
          <a:sx n="89" d="100"/>
          <a:sy n="89" d="100"/>
        </p:scale>
        <p:origin x="17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20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07966-0C12-4460-9FF2-07053C8024A6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2D774-439B-4C6C-BD2E-16B8BF406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98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867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Next we looked at another variable we think is important, cholesterol.</a:t>
            </a:r>
          </a:p>
          <a:p>
            <a:r>
              <a:rPr lang="en-US" sz="1800" dirty="0"/>
              <a:t>We expect that cholesterol level would be higher for those with heart disease than those without.</a:t>
            </a:r>
          </a:p>
          <a:p>
            <a:r>
              <a:rPr lang="en-US" sz="1800" dirty="0"/>
              <a:t>However, the graph shows that it only happens for patients older than 60 years old, but it’s not significant.</a:t>
            </a:r>
          </a:p>
          <a:p>
            <a:r>
              <a:rPr lang="en-US" sz="1800" dirty="0"/>
              <a:t>Most of the graph shows cholesterol level is actually higher in people without heart disease.</a:t>
            </a:r>
          </a:p>
          <a:p>
            <a:r>
              <a:rPr lang="en-US" sz="1800" dirty="0"/>
              <a:t>The raw data points are quite mixed together so its not a clear relationship.</a:t>
            </a:r>
          </a:p>
          <a:p>
            <a:r>
              <a:rPr lang="en-US" sz="1800" dirty="0"/>
              <a:t>We cannot say cholesterol can predict heart disease on its 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we looked at blood pressure, a variable we thought would be a great predictor of heart disease.</a:t>
            </a:r>
          </a:p>
          <a:p>
            <a:r>
              <a:rPr lang="en-US" dirty="0"/>
              <a:t>We expect that blood pressure would be higher for those with heart disease.</a:t>
            </a:r>
          </a:p>
          <a:p>
            <a:r>
              <a:rPr lang="en-US" dirty="0"/>
              <a:t>We were surprised to find that the opposite is true.</a:t>
            </a:r>
          </a:p>
          <a:p>
            <a:r>
              <a:rPr lang="en-US" dirty="0"/>
              <a:t>The data shows blood pressure on average is actually higher in people without heart disease.</a:t>
            </a:r>
          </a:p>
          <a:p>
            <a:r>
              <a:rPr lang="en-US" dirty="0"/>
              <a:t>Even more unexpected, this difference actually increases as the patient gets older.</a:t>
            </a:r>
          </a:p>
          <a:p>
            <a:r>
              <a:rPr lang="en-US" dirty="0"/>
              <a:t>If this is true, then blood pressure might be an inverse predictor of heart disease.</a:t>
            </a:r>
          </a:p>
          <a:p>
            <a:r>
              <a:rPr lang="en-US" dirty="0"/>
              <a:t>However the difference is not significantly big enough to make this conclusion.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58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on to a few variables we didn’t expect to have a significant effect on heart disease.</a:t>
            </a:r>
          </a:p>
          <a:p>
            <a:r>
              <a:rPr lang="en-US" dirty="0"/>
              <a:t>First we found that the maximum heart rate was higher for those with heart disease.</a:t>
            </a:r>
          </a:p>
          <a:p>
            <a:r>
              <a:rPr lang="en-US" dirty="0"/>
              <a:t>Especially in younger patients, the difference in heart rate was much higher.</a:t>
            </a:r>
          </a:p>
          <a:p>
            <a:r>
              <a:rPr lang="en-US" dirty="0"/>
              <a:t>There is a clear separation between the data points for no heart disease vs heart disease.</a:t>
            </a:r>
          </a:p>
          <a:p>
            <a:r>
              <a:rPr lang="en-US" dirty="0"/>
              <a:t>Approximately 80% of those with heart disease exceed a heart rate of 150 bpm, while only 30% in the no heart disease exceed it.</a:t>
            </a:r>
          </a:p>
          <a:p>
            <a:r>
              <a:rPr lang="en-US" dirty="0"/>
              <a:t>This indicates there is a distinctive relationship, and max heart rate can be a better predictor of heart disease.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756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variable that shows an even more distinct relationship is ST Depression, a component related to the ECG reading.</a:t>
            </a:r>
          </a:p>
          <a:p>
            <a:r>
              <a:rPr lang="en-US" dirty="0"/>
              <a:t>It is clear from this graph that those in the heart disease group have a much lower ST Depression than those in the no heart disease group.</a:t>
            </a:r>
          </a:p>
          <a:p>
            <a:r>
              <a:rPr lang="en-US" dirty="0"/>
              <a:t>For most heart disease patients, ST Depression never exceeds 1.</a:t>
            </a:r>
          </a:p>
          <a:p>
            <a:r>
              <a:rPr lang="en-US" dirty="0"/>
              <a:t>Whereas for no heart disease patients, it usually falls between 1 to 2.</a:t>
            </a:r>
          </a:p>
          <a:p>
            <a:r>
              <a:rPr lang="en-US" dirty="0"/>
              <a:t>There is a clear divide between the two groups, this indicates a very low ST Depression can be a good indicator of heart disease.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02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blood vessels that are not blocked has a similar relationship to heart disease as ST Depression.</a:t>
            </a:r>
          </a:p>
          <a:p>
            <a:r>
              <a:rPr lang="en-US" dirty="0"/>
              <a:t>The lower the number, the more likely the patient has heart disease.</a:t>
            </a:r>
          </a:p>
          <a:p>
            <a:r>
              <a:rPr lang="en-US" dirty="0"/>
              <a:t>It is a fairly good predictor based on this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617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825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962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In our pre-analysis hypothesis </a:t>
            </a:r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 expected that age, blood pressure, cholesterol, sugar level are most important variables.</a:t>
            </a:r>
            <a:endParaRPr lang="en-US" altLang="zh-CN" sz="1200" dirty="0">
              <a:solidFill>
                <a:schemeClr val="tx1"/>
              </a:solidFill>
              <a:latin typeface="Eras Light ITC" panose="020B04020305040208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957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 the analysis, results shows most important variables are ECG results, heart rate, and blood vessels</a:t>
            </a:r>
            <a:endParaRPr lang="en-US" altLang="zh-CN" sz="1200" dirty="0">
              <a:solidFill>
                <a:schemeClr val="tx1"/>
              </a:solidFill>
              <a:latin typeface="Eras Light ITC" panose="020B04020305040208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4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8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991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•Initially hypothesis: age, blood pressure, sugar level, and cholesterol largest effect on heart disease prediction.</a:t>
            </a:r>
          </a:p>
          <a:p>
            <a:pPr rtl="0" latinLnBrk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•Based on our analysis, the variables max heart rate and ECG results (ST depression), and number of unblocked blood vessels are better predictors of heart disease.</a:t>
            </a:r>
          </a:p>
          <a:p>
            <a:pPr rtl="0" latinLnBrk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•Surprising result: don’t go into data analysis with preconceived ideas!</a:t>
            </a:r>
          </a:p>
          <a:p>
            <a:pPr rtl="0" latinLnBrk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•Should not throw out traditional variables as predictors of heart disease.</a:t>
            </a:r>
          </a:p>
          <a:p>
            <a:pPr rtl="0" latinLnBrk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•Other considerations: effect of medication, small sample set, interpolation vs extrapolation</a:t>
            </a:r>
          </a:p>
          <a:p>
            <a:pPr rtl="0" latinLnBrk="0"/>
            <a:r>
              <a:rPr lang="en-CA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•This data may be better for predicting within a specific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43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5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72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65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73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21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1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0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00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expected as people get older there will be more cases of heart disease.</a:t>
            </a:r>
          </a:p>
          <a:p>
            <a:r>
              <a:rPr lang="en-US" dirty="0"/>
              <a:t>In other words, the distribution should skew towards seniors.</a:t>
            </a:r>
          </a:p>
          <a:p>
            <a:r>
              <a:rPr lang="en-US" dirty="0"/>
              <a:t>However, we discovered the opposite.</a:t>
            </a:r>
          </a:p>
          <a:p>
            <a:r>
              <a:rPr lang="en-US" dirty="0"/>
              <a:t>Surprisingly, the age distribution of those with heart disease looks normal.</a:t>
            </a:r>
          </a:p>
          <a:p>
            <a:r>
              <a:rPr lang="en-US" dirty="0"/>
              <a:t>The mean and median is around 55 years old.</a:t>
            </a:r>
          </a:p>
          <a:p>
            <a:r>
              <a:rPr lang="en-US" dirty="0"/>
              <a:t>There is no positive relationship between increasing age and increasing heart disease from the graph.</a:t>
            </a:r>
          </a:p>
          <a:p>
            <a:r>
              <a:rPr lang="en-US" dirty="0"/>
              <a:t>Therefore age does not accurately predict heart disease as we previously thought.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2D774-439B-4C6C-BD2E-16B8BF4068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0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8494-9973-4D26-AB74-66644975C5D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9A4C-D91D-4E20-B49B-32BA9E87C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78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75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2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590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10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70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64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736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670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842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4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2711824" cy="7644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17844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2435082" y="-1"/>
            <a:ext cx="2806446" cy="2419351"/>
            <a:chOff x="4038600" y="-1"/>
            <a:chExt cx="3292602" cy="2838451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6534105" y="-1"/>
            <a:ext cx="2806446" cy="2419351"/>
            <a:chOff x="4038600" y="-1"/>
            <a:chExt cx="3292602" cy="2838451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038600" y="-1"/>
            <a:ext cx="3676650" cy="3169527"/>
            <a:chOff x="4038600" y="-1"/>
            <a:chExt cx="3292602" cy="2838451"/>
          </a:xfrm>
        </p:grpSpPr>
        <p:sp>
          <p:nvSpPr>
            <p:cNvPr id="17" name="等腰三角形 16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642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手动输入 13"/>
          <p:cNvSpPr/>
          <p:nvPr userDrawn="1"/>
        </p:nvSpPr>
        <p:spPr>
          <a:xfrm rot="5400000">
            <a:off x="952500" y="1047750"/>
            <a:ext cx="4857750" cy="6762750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5181600" y="2000249"/>
            <a:ext cx="1384300" cy="4927601"/>
          </a:xfrm>
          <a:prstGeom prst="line">
            <a:avLst/>
          </a:prstGeom>
          <a:ln w="1016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17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9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762250"/>
            <a:ext cx="12192000" cy="2990849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51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1" y="2657355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34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8494-9973-4D26-AB74-66644975C5D0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39A4C-D91D-4E20-B49B-32BA9E87C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62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t>2020/10/20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62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68831" y="2043995"/>
            <a:ext cx="5285801" cy="2954651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Heart Disease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  <a:cs typeface="Calibri"/>
              </a:rPr>
              <a:t>Prediction</a:t>
            </a:r>
          </a:p>
          <a:p>
            <a:pPr algn="ctr"/>
            <a:r>
              <a:rPr lang="en-CA" b="1" dirty="0">
                <a:solidFill>
                  <a:srgbClr val="FFC000"/>
                </a:solidFill>
              </a:rPr>
              <a:t>Modeling patient attributes to project a diagnosis</a:t>
            </a:r>
          </a:p>
          <a:p>
            <a:pPr algn="ctr"/>
            <a:endParaRPr lang="en-CA" b="1" dirty="0">
              <a:solidFill>
                <a:srgbClr val="FFC0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ea typeface="宋体"/>
                <a:cs typeface="Arial"/>
              </a:rPr>
              <a:t>DATA 201A FALL 2020</a:t>
            </a:r>
            <a:endParaRPr lang="en-US" altLang="zh-CN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8912" y="1866900"/>
            <a:ext cx="5645640" cy="3181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26">
            <a:extLst>
              <a:ext uri="{FF2B5EF4-FFF2-40B4-BE49-F238E27FC236}">
                <a16:creationId xmlns:a16="http://schemas.microsoft.com/office/drawing/2014/main" id="{E3CA3069-2BBE-4851-AF82-304094A8E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488" y="5807605"/>
            <a:ext cx="46831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  <a:ea typeface="宋体"/>
                <a:cs typeface="Arial"/>
              </a:rPr>
              <a:t>TEAM 7 Group: Sophia Zhang, Xinyi Xu, </a:t>
            </a:r>
            <a:r>
              <a:rPr lang="en-US" sz="1600" dirty="0" err="1">
                <a:solidFill>
                  <a:schemeClr val="bg1"/>
                </a:solidFill>
                <a:latin typeface="Arial"/>
                <a:ea typeface="宋体"/>
                <a:cs typeface="Arial"/>
              </a:rPr>
              <a:t>Yuanyuan</a:t>
            </a:r>
            <a:r>
              <a:rPr lang="en-US" sz="1600" dirty="0">
                <a:solidFill>
                  <a:schemeClr val="bg1"/>
                </a:solidFill>
                <a:latin typeface="Arial"/>
                <a:ea typeface="宋体"/>
                <a:cs typeface="Arial"/>
              </a:rPr>
              <a:t> Teng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chemeClr val="bg1"/>
              </a:solidFill>
              <a:latin typeface="Arial"/>
              <a:ea typeface="宋体"/>
              <a:cs typeface="Arial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  <a:ea typeface="宋体"/>
                <a:cs typeface="Arial"/>
              </a:rPr>
              <a:t>Reference Dataset: 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https://www.kaggle.com/ronitf/heart-disease-uci</a:t>
            </a:r>
            <a:endParaRPr lang="en-US" sz="1200" dirty="0">
              <a:solidFill>
                <a:schemeClr val="bg1"/>
              </a:solidFill>
              <a:latin typeface="Arial"/>
              <a:ea typeface="宋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115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dirty="0">
                <a:latin typeface="Century Gothic"/>
                <a:ea typeface="微软雅黑"/>
              </a:rPr>
              <a:t>Cholesterol Effect</a:t>
            </a:r>
            <a:endParaRPr lang="en-US" dirty="0"/>
          </a:p>
        </p:txBody>
      </p:sp>
      <p:pic>
        <p:nvPicPr>
          <p:cNvPr id="1025" name="Picture 1" descr="page11image541504">
            <a:extLst>
              <a:ext uri="{FF2B5EF4-FFF2-40B4-BE49-F238E27FC236}">
                <a16:creationId xmlns:a16="http://schemas.microsoft.com/office/drawing/2014/main" id="{F5ED0A30-FE27-F947-9273-9A704DC2F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66" y="1374795"/>
            <a:ext cx="7470387" cy="48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DA09FC-6423-2347-A5CA-6D8D1A4C35BA}"/>
              </a:ext>
            </a:extLst>
          </p:cNvPr>
          <p:cNvSpPr txBox="1"/>
          <p:nvPr/>
        </p:nvSpPr>
        <p:spPr>
          <a:xfrm>
            <a:off x="9086850" y="2382652"/>
            <a:ext cx="1400175" cy="646331"/>
          </a:xfrm>
          <a:prstGeom prst="rect">
            <a:avLst/>
          </a:prstGeom>
          <a:solidFill>
            <a:srgbClr val="E08B4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Heart Disease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EDDC2-CF20-3441-9DAF-D60840C29D0A}"/>
              </a:ext>
            </a:extLst>
          </p:cNvPr>
          <p:cNvSpPr txBox="1"/>
          <p:nvPr/>
        </p:nvSpPr>
        <p:spPr>
          <a:xfrm>
            <a:off x="9101137" y="4333677"/>
            <a:ext cx="140017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Heart Disease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1FFED0-C7EE-FA48-BF93-8384708C05C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043912" y="2705818"/>
            <a:ext cx="1042938" cy="879672"/>
          </a:xfrm>
          <a:prstGeom prst="straightConnector1">
            <a:avLst/>
          </a:prstGeom>
          <a:ln w="53975" cap="rnd" cmpd="sng" algn="ctr">
            <a:solidFill>
              <a:srgbClr val="E08B49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C8DA52-67B5-1E48-8C7C-B105843273C4}"/>
              </a:ext>
            </a:extLst>
          </p:cNvPr>
          <p:cNvCxnSpPr>
            <a:cxnSpLocks/>
          </p:cNvCxnSpPr>
          <p:nvPr/>
        </p:nvCxnSpPr>
        <p:spPr>
          <a:xfrm flipH="1" flipV="1">
            <a:off x="8043912" y="3950634"/>
            <a:ext cx="1005206" cy="516018"/>
          </a:xfrm>
          <a:prstGeom prst="straightConnector1">
            <a:avLst/>
          </a:prstGeom>
          <a:ln w="539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614AF7-B723-6A46-B1AB-A97F25D85CCC}"/>
              </a:ext>
            </a:extLst>
          </p:cNvPr>
          <p:cNvCxnSpPr>
            <a:cxnSpLocks/>
          </p:cNvCxnSpPr>
          <p:nvPr/>
        </p:nvCxnSpPr>
        <p:spPr>
          <a:xfrm flipH="1" flipV="1">
            <a:off x="6386517" y="4143375"/>
            <a:ext cx="2009774" cy="2185988"/>
          </a:xfrm>
          <a:prstGeom prst="straightConnector1">
            <a:avLst/>
          </a:prstGeom>
          <a:ln w="53975" cap="rnd" cmpd="sng" algn="ctr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504BE3-419C-E144-8D58-FB16C285F539}"/>
              </a:ext>
            </a:extLst>
          </p:cNvPr>
          <p:cNvSpPr txBox="1"/>
          <p:nvPr/>
        </p:nvSpPr>
        <p:spPr>
          <a:xfrm>
            <a:off x="8396292" y="6094706"/>
            <a:ext cx="1433508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3222"/>
                </a:solidFill>
              </a:rPr>
              <a:t>Intersect at 60 </a:t>
            </a:r>
            <a:r>
              <a:rPr lang="en-US" dirty="0" err="1">
                <a:solidFill>
                  <a:srgbClr val="753222"/>
                </a:solidFill>
              </a:rPr>
              <a:t>yrs</a:t>
            </a:r>
            <a:r>
              <a:rPr lang="en-US" dirty="0">
                <a:solidFill>
                  <a:srgbClr val="753222"/>
                </a:solidFill>
              </a:rPr>
              <a:t> old</a:t>
            </a:r>
          </a:p>
        </p:txBody>
      </p:sp>
    </p:spTree>
    <p:extLst>
      <p:ext uri="{BB962C8B-B14F-4D97-AF65-F5344CB8AC3E}">
        <p14:creationId xmlns:p14="http://schemas.microsoft.com/office/powerpoint/2010/main" val="1026085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dirty="0">
                <a:latin typeface="Century Gothic"/>
                <a:ea typeface="微软雅黑"/>
              </a:rPr>
              <a:t>Blood Pressure Effect</a:t>
            </a:r>
            <a:endParaRPr lang="en-US" dirty="0"/>
          </a:p>
        </p:txBody>
      </p:sp>
      <p:pic>
        <p:nvPicPr>
          <p:cNvPr id="3073" name="Picture 1" descr="page11image544000">
            <a:extLst>
              <a:ext uri="{FF2B5EF4-FFF2-40B4-BE49-F238E27FC236}">
                <a16:creationId xmlns:a16="http://schemas.microsoft.com/office/drawing/2014/main" id="{47C51780-40D5-D043-85D9-951A2F26A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9" y="1307553"/>
            <a:ext cx="7536829" cy="49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460660-0080-D44B-B931-FAC42318175A}"/>
              </a:ext>
            </a:extLst>
          </p:cNvPr>
          <p:cNvSpPr txBox="1"/>
          <p:nvPr/>
        </p:nvSpPr>
        <p:spPr>
          <a:xfrm>
            <a:off x="9086850" y="4377006"/>
            <a:ext cx="1400175" cy="646331"/>
          </a:xfrm>
          <a:prstGeom prst="rect">
            <a:avLst/>
          </a:prstGeom>
          <a:solidFill>
            <a:srgbClr val="E08B4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Heart Disease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2E918-12AA-9A41-85ED-4537ECFE05B2}"/>
              </a:ext>
            </a:extLst>
          </p:cNvPr>
          <p:cNvSpPr txBox="1"/>
          <p:nvPr/>
        </p:nvSpPr>
        <p:spPr>
          <a:xfrm>
            <a:off x="9086850" y="2680697"/>
            <a:ext cx="140017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90A741-F0CA-C448-9AC9-8E2CD2D2148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986713" y="4043852"/>
            <a:ext cx="1100137" cy="656320"/>
          </a:xfrm>
          <a:prstGeom prst="straightConnector1">
            <a:avLst/>
          </a:prstGeom>
          <a:ln w="53975" cap="rnd" cmpd="sng" algn="ctr">
            <a:solidFill>
              <a:srgbClr val="E08B49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750A3F-00A8-3F49-888C-D29A8944F9B3}"/>
              </a:ext>
            </a:extLst>
          </p:cNvPr>
          <p:cNvCxnSpPr>
            <a:cxnSpLocks/>
          </p:cNvCxnSpPr>
          <p:nvPr/>
        </p:nvCxnSpPr>
        <p:spPr>
          <a:xfrm flipH="1">
            <a:off x="8267700" y="3074355"/>
            <a:ext cx="819150" cy="575839"/>
          </a:xfrm>
          <a:prstGeom prst="straightConnector1">
            <a:avLst/>
          </a:prstGeom>
          <a:ln w="539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066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dirty="0">
                <a:latin typeface="Century Gothic"/>
                <a:ea typeface="微软雅黑"/>
              </a:rPr>
              <a:t>Max Heart Rate Effect</a:t>
            </a:r>
            <a:endParaRPr lang="en-US" dirty="0"/>
          </a:p>
        </p:txBody>
      </p:sp>
      <p:pic>
        <p:nvPicPr>
          <p:cNvPr id="5121" name="Picture 1" descr="page12image642304">
            <a:extLst>
              <a:ext uri="{FF2B5EF4-FFF2-40B4-BE49-F238E27FC236}">
                <a16:creationId xmlns:a16="http://schemas.microsoft.com/office/drawing/2014/main" id="{8F67F7DB-48AF-1F4B-B581-8467DE8D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376439"/>
            <a:ext cx="7552823" cy="490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C44CBB-FFFF-E04D-B5FC-A1C0EFF44D31}"/>
              </a:ext>
            </a:extLst>
          </p:cNvPr>
          <p:cNvSpPr txBox="1"/>
          <p:nvPr/>
        </p:nvSpPr>
        <p:spPr>
          <a:xfrm>
            <a:off x="557211" y="1438384"/>
            <a:ext cx="1400175" cy="646331"/>
          </a:xfrm>
          <a:prstGeom prst="rect">
            <a:avLst/>
          </a:prstGeom>
          <a:solidFill>
            <a:srgbClr val="E08B4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Heart Disease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33127-DB6A-544F-B134-82F0809BFBF1}"/>
              </a:ext>
            </a:extLst>
          </p:cNvPr>
          <p:cNvSpPr txBox="1"/>
          <p:nvPr/>
        </p:nvSpPr>
        <p:spPr>
          <a:xfrm>
            <a:off x="254110" y="4798512"/>
            <a:ext cx="140017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548A7F-35E4-3A45-A6B7-1C8DC2B2F32C}"/>
              </a:ext>
            </a:extLst>
          </p:cNvPr>
          <p:cNvCxnSpPr>
            <a:cxnSpLocks/>
          </p:cNvCxnSpPr>
          <p:nvPr/>
        </p:nvCxnSpPr>
        <p:spPr>
          <a:xfrm>
            <a:off x="1943100" y="1859431"/>
            <a:ext cx="714375" cy="577443"/>
          </a:xfrm>
          <a:prstGeom prst="straightConnector1">
            <a:avLst/>
          </a:prstGeom>
          <a:ln w="53975" cap="rnd" cmpd="sng" algn="ctr">
            <a:solidFill>
              <a:srgbClr val="E08B49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F31B85-B935-3D49-81DF-DE6D85110BF6}"/>
              </a:ext>
            </a:extLst>
          </p:cNvPr>
          <p:cNvCxnSpPr>
            <a:cxnSpLocks/>
          </p:cNvCxnSpPr>
          <p:nvPr/>
        </p:nvCxnSpPr>
        <p:spPr>
          <a:xfrm flipV="1">
            <a:off x="1675716" y="3839607"/>
            <a:ext cx="1696134" cy="972612"/>
          </a:xfrm>
          <a:prstGeom prst="straightConnector1">
            <a:avLst/>
          </a:prstGeom>
          <a:ln w="539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D69442-520A-6947-8982-11EC0F47B118}"/>
              </a:ext>
            </a:extLst>
          </p:cNvPr>
          <p:cNvCxnSpPr>
            <a:cxnSpLocks/>
          </p:cNvCxnSpPr>
          <p:nvPr/>
        </p:nvCxnSpPr>
        <p:spPr>
          <a:xfrm flipH="1">
            <a:off x="2414589" y="3604706"/>
            <a:ext cx="6472236" cy="0"/>
          </a:xfrm>
          <a:prstGeom prst="straightConnector1">
            <a:avLst/>
          </a:prstGeom>
          <a:ln w="53975" cap="rnd" cmpd="sng" algn="ctr">
            <a:solidFill>
              <a:schemeClr val="accent2"/>
            </a:solidFill>
            <a:prstDash val="dash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1D3BFD-C04B-7946-A7A9-84A152978FF5}"/>
              </a:ext>
            </a:extLst>
          </p:cNvPr>
          <p:cNvSpPr txBox="1"/>
          <p:nvPr/>
        </p:nvSpPr>
        <p:spPr>
          <a:xfrm>
            <a:off x="4629110" y="3173496"/>
            <a:ext cx="24003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3222"/>
                </a:solidFill>
              </a:rPr>
              <a:t>Separation at 150 bpm</a:t>
            </a:r>
          </a:p>
        </p:txBody>
      </p:sp>
    </p:spTree>
    <p:extLst>
      <p:ext uri="{BB962C8B-B14F-4D97-AF65-F5344CB8AC3E}">
        <p14:creationId xmlns:p14="http://schemas.microsoft.com/office/powerpoint/2010/main" val="3398931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dirty="0">
                <a:latin typeface="Century Gothic"/>
                <a:ea typeface="微软雅黑"/>
              </a:rPr>
              <a:t>ST Depression (ECG)</a:t>
            </a:r>
            <a:endParaRPr lang="en-US" dirty="0"/>
          </a:p>
        </p:txBody>
      </p:sp>
      <p:pic>
        <p:nvPicPr>
          <p:cNvPr id="6145" name="Picture 1" descr="page13image644592">
            <a:extLst>
              <a:ext uri="{FF2B5EF4-FFF2-40B4-BE49-F238E27FC236}">
                <a16:creationId xmlns:a16="http://schemas.microsoft.com/office/drawing/2014/main" id="{48F246A9-D0C9-B240-918B-686C5B18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68" y="1356917"/>
            <a:ext cx="7661490" cy="497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1F6845-C004-AB40-A651-2B636DD46338}"/>
              </a:ext>
            </a:extLst>
          </p:cNvPr>
          <p:cNvSpPr txBox="1"/>
          <p:nvPr/>
        </p:nvSpPr>
        <p:spPr>
          <a:xfrm>
            <a:off x="9265675" y="5397417"/>
            <a:ext cx="1400175" cy="646331"/>
          </a:xfrm>
          <a:prstGeom prst="rect">
            <a:avLst/>
          </a:prstGeom>
          <a:solidFill>
            <a:srgbClr val="E08B4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32120-C6B2-2B43-B330-DE53500E136D}"/>
              </a:ext>
            </a:extLst>
          </p:cNvPr>
          <p:cNvSpPr txBox="1"/>
          <p:nvPr/>
        </p:nvSpPr>
        <p:spPr>
          <a:xfrm>
            <a:off x="8971392" y="2657066"/>
            <a:ext cx="140017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Heart Disease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AF09AF-D27A-D544-914D-F86917D9C1F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165538" y="5064263"/>
            <a:ext cx="1100137" cy="656320"/>
          </a:xfrm>
          <a:prstGeom prst="straightConnector1">
            <a:avLst/>
          </a:prstGeom>
          <a:ln w="53975" cap="rnd" cmpd="sng" algn="ctr">
            <a:solidFill>
              <a:srgbClr val="E08B49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645230-626D-9E48-9393-193FE6E7CAD9}"/>
              </a:ext>
            </a:extLst>
          </p:cNvPr>
          <p:cNvCxnSpPr>
            <a:cxnSpLocks/>
          </p:cNvCxnSpPr>
          <p:nvPr/>
        </p:nvCxnSpPr>
        <p:spPr>
          <a:xfrm flipH="1">
            <a:off x="8043863" y="3050724"/>
            <a:ext cx="927529" cy="1305182"/>
          </a:xfrm>
          <a:prstGeom prst="straightConnector1">
            <a:avLst/>
          </a:prstGeom>
          <a:ln w="539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F862C-DEF3-DD40-80A3-70A0371611D5}"/>
              </a:ext>
            </a:extLst>
          </p:cNvPr>
          <p:cNvCxnSpPr>
            <a:cxnSpLocks/>
          </p:cNvCxnSpPr>
          <p:nvPr/>
        </p:nvCxnSpPr>
        <p:spPr>
          <a:xfrm>
            <a:off x="5414974" y="4571997"/>
            <a:ext cx="0" cy="614362"/>
          </a:xfrm>
          <a:prstGeom prst="straightConnector1">
            <a:avLst/>
          </a:prstGeom>
          <a:ln w="47625" cap="rnd" cmpd="sng" algn="ctr">
            <a:solidFill>
              <a:schemeClr val="accent2"/>
            </a:solidFill>
            <a:prstDash val="solid"/>
            <a:round/>
            <a:headEnd type="stealth" w="lg" len="sm"/>
            <a:tailEnd type="stealth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654372-4E44-DA4E-91F3-FE80532CF5A2}"/>
              </a:ext>
            </a:extLst>
          </p:cNvPr>
          <p:cNvSpPr txBox="1"/>
          <p:nvPr/>
        </p:nvSpPr>
        <p:spPr>
          <a:xfrm>
            <a:off x="4191000" y="3986574"/>
            <a:ext cx="22451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3222"/>
                </a:solidFill>
              </a:rPr>
              <a:t>Consistent Difference</a:t>
            </a:r>
          </a:p>
        </p:txBody>
      </p:sp>
    </p:spTree>
    <p:extLst>
      <p:ext uri="{BB962C8B-B14F-4D97-AF65-F5344CB8AC3E}">
        <p14:creationId xmlns:p14="http://schemas.microsoft.com/office/powerpoint/2010/main" val="2447768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>
                <a:latin typeface="Century Gothic"/>
                <a:ea typeface="微软雅黑"/>
              </a:rPr>
              <a:t>Blockage of Blood Vessels</a:t>
            </a:r>
            <a:endParaRPr lang="en-US" dirty="0"/>
          </a:p>
        </p:txBody>
      </p:sp>
      <p:pic>
        <p:nvPicPr>
          <p:cNvPr id="3" name="图片 2" descr="图表, 散点图&#10;&#10;描述已自动生成">
            <a:extLst>
              <a:ext uri="{FF2B5EF4-FFF2-40B4-BE49-F238E27FC236}">
                <a16:creationId xmlns:a16="http://schemas.microsoft.com/office/drawing/2014/main" id="{88CFD3FA-D782-6A41-978D-8CB777749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79" y="1356917"/>
            <a:ext cx="7657603" cy="4981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5AC48-0C6F-D049-89FB-7426FEDF87AF}"/>
              </a:ext>
            </a:extLst>
          </p:cNvPr>
          <p:cNvSpPr txBox="1"/>
          <p:nvPr/>
        </p:nvSpPr>
        <p:spPr>
          <a:xfrm>
            <a:off x="9275561" y="3701108"/>
            <a:ext cx="19911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No Heart Disease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1F0D9-3646-3B4D-99FE-0B159AD345FA}"/>
              </a:ext>
            </a:extLst>
          </p:cNvPr>
          <p:cNvSpPr txBox="1"/>
          <p:nvPr/>
        </p:nvSpPr>
        <p:spPr>
          <a:xfrm>
            <a:off x="9265675" y="3961778"/>
            <a:ext cx="23992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Heart Disease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BB8D9-2D5B-7D43-8215-8D6E3E35036A}"/>
              </a:ext>
            </a:extLst>
          </p:cNvPr>
          <p:cNvSpPr txBox="1"/>
          <p:nvPr/>
        </p:nvSpPr>
        <p:spPr>
          <a:xfrm>
            <a:off x="9495082" y="5369692"/>
            <a:ext cx="1400175" cy="646331"/>
          </a:xfrm>
          <a:prstGeom prst="rect">
            <a:avLst/>
          </a:prstGeom>
          <a:solidFill>
            <a:srgbClr val="E08B4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Heart Disease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D3BFD-AFFD-D04A-84AF-71F946DAAFCE}"/>
              </a:ext>
            </a:extLst>
          </p:cNvPr>
          <p:cNvSpPr txBox="1"/>
          <p:nvPr/>
        </p:nvSpPr>
        <p:spPr>
          <a:xfrm>
            <a:off x="9069905" y="2257016"/>
            <a:ext cx="140017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BC048A-2BBB-E14F-96DA-4A34095A8A4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94945" y="5036538"/>
            <a:ext cx="1100137" cy="656320"/>
          </a:xfrm>
          <a:prstGeom prst="straightConnector1">
            <a:avLst/>
          </a:prstGeom>
          <a:ln w="53975" cap="rnd" cmpd="sng" algn="ctr">
            <a:solidFill>
              <a:srgbClr val="E08B49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602F72-795D-6B46-9C46-B2B287BC57DB}"/>
              </a:ext>
            </a:extLst>
          </p:cNvPr>
          <p:cNvCxnSpPr>
            <a:cxnSpLocks/>
          </p:cNvCxnSpPr>
          <p:nvPr/>
        </p:nvCxnSpPr>
        <p:spPr>
          <a:xfrm flipH="1">
            <a:off x="8142376" y="2650674"/>
            <a:ext cx="927529" cy="1305182"/>
          </a:xfrm>
          <a:prstGeom prst="straightConnector1">
            <a:avLst/>
          </a:prstGeom>
          <a:ln w="539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415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9881CE86-FD90-B64C-9E19-51E1047DF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grpSp>
        <p:nvGrpSpPr>
          <p:cNvPr id="11266" name="组合 40"/>
          <p:cNvGrpSpPr/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282" name="组合 5"/>
          <p:cNvGrpSpPr/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</a:t>
              </a:r>
              <a:r>
                <a:rPr lang="en-US" altLang="zh-CN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</a:t>
              </a:r>
              <a:endParaRPr lang="zh-CN" altLang="en-US" sz="4800" dirty="0">
                <a:solidFill>
                  <a:srgbClr val="75322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Summary </a:t>
            </a: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&amp;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Conclusions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963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CA" sz="2400" b="1" dirty="0">
                <a:latin typeface="Century Gothic"/>
                <a:ea typeface="微软雅黑"/>
              </a:rPr>
              <a:t>SUMMARY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5CEC2-7B44-124A-8564-4C980E62EE0B}"/>
              </a:ext>
            </a:extLst>
          </p:cNvPr>
          <p:cNvSpPr/>
          <p:nvPr/>
        </p:nvSpPr>
        <p:spPr>
          <a:xfrm>
            <a:off x="1414272" y="1097693"/>
            <a:ext cx="7729728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What was the DATA?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Hospital admission data for 302 patients, 14 variables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What was our GOAL?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Determine top attributes  that predict heart disease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What did we LOOK at?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Personal: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	Age, Sex, genetics (blood disorder)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Technical: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	ECG components, blood vessels, chest pain type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 Measurements/Condition: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	Blood pressure, blood sugar, cholesterol, heart rate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What did we LEARN?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5AEF6-C44A-B346-A9AF-DBBF12C1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47" y="1240565"/>
            <a:ext cx="3666060" cy="36171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69507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0"/>
          <a:stretch/>
        </p:blipFill>
        <p:spPr>
          <a:xfrm>
            <a:off x="0" y="-1"/>
            <a:ext cx="12192000" cy="68961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b="1" dirty="0">
                <a:latin typeface="Century Gothic"/>
                <a:ea typeface="微软雅黑"/>
              </a:rPr>
              <a:t>P</a:t>
            </a:r>
            <a:r>
              <a:rPr kumimoji="1" lang="en-CA" altLang="zh-CN" sz="2400" b="1" dirty="0">
                <a:latin typeface="Century Gothic"/>
                <a:ea typeface="微软雅黑"/>
              </a:rPr>
              <a:t>RE</a:t>
            </a:r>
            <a:r>
              <a:rPr kumimoji="1" lang="zh-CN" altLang="en-US" sz="2400" b="1" dirty="0">
                <a:latin typeface="Century Gothic"/>
                <a:ea typeface="微软雅黑"/>
              </a:rPr>
              <a:t>-Analysis Perspective</a:t>
            </a:r>
            <a:endParaRPr lang="en-US" dirty="0"/>
          </a:p>
        </p:txBody>
      </p:sp>
      <p:sp>
        <p:nvSpPr>
          <p:cNvPr id="11" name="六边形 10"/>
          <p:cNvSpPr/>
          <p:nvPr/>
        </p:nvSpPr>
        <p:spPr>
          <a:xfrm rot="16200000">
            <a:off x="1481275" y="1901479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 rot="16200000">
            <a:off x="3795984" y="3285478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 rot="16200000">
            <a:off x="4573904" y="1901478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/>
          <p:cNvSpPr/>
          <p:nvPr/>
        </p:nvSpPr>
        <p:spPr>
          <a:xfrm rot="16200000">
            <a:off x="7691009" y="1911004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 rot="16200000">
            <a:off x="2240144" y="3285478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 rot="16200000">
            <a:off x="6135167" y="1901479"/>
            <a:ext cx="1765902" cy="1555840"/>
          </a:xfrm>
          <a:prstGeom prst="hexagon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931594" y="2458091"/>
            <a:ext cx="87316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Age</a:t>
            </a:r>
            <a:endParaRPr lang="en-US" altLang="zh-CN" sz="2400" b="1" dirty="0">
              <a:cs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52142" y="3658238"/>
            <a:ext cx="144951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Blood</a:t>
            </a:r>
          </a:p>
          <a:p>
            <a:r>
              <a:rPr lang="en-US" altLang="zh-CN" sz="2400" b="1" dirty="0">
                <a:cs typeface="Calibri"/>
              </a:rPr>
              <a:t>Pressure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184901" y="3635312"/>
            <a:ext cx="97380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Blood Sugar</a:t>
            </a:r>
            <a:endParaRPr lang="en-US" altLang="zh-CN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7270957" y="3674137"/>
            <a:ext cx="124823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ECG Results</a:t>
            </a:r>
            <a:endParaRPr lang="zh-CN" altLang="en-US" sz="2400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8069078" y="2301331"/>
            <a:ext cx="106007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>
                <a:cs typeface="Calibri"/>
              </a:rPr>
              <a:t>Heart Rate</a:t>
            </a:r>
          </a:p>
        </p:txBody>
      </p:sp>
      <p:sp>
        <p:nvSpPr>
          <p:cNvPr id="31" name="文本框 25">
            <a:extLst>
              <a:ext uri="{FF2B5EF4-FFF2-40B4-BE49-F238E27FC236}">
                <a16:creationId xmlns:a16="http://schemas.microsoft.com/office/drawing/2014/main" id="{AA1D0EC1-A777-4DE1-8907-A45AC22B75C2}"/>
              </a:ext>
            </a:extLst>
          </p:cNvPr>
          <p:cNvSpPr txBox="1"/>
          <p:nvPr/>
        </p:nvSpPr>
        <p:spPr>
          <a:xfrm>
            <a:off x="4587467" y="2470745"/>
            <a:ext cx="176456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400" b="1" dirty="0"/>
              <a:t>Sex</a:t>
            </a:r>
            <a:endParaRPr lang="en-US" altLang="zh-CN" sz="2400" dirty="0">
              <a:cs typeface="Calibri"/>
            </a:endParaRPr>
          </a:p>
        </p:txBody>
      </p:sp>
      <p:sp>
        <p:nvSpPr>
          <p:cNvPr id="32" name="六边形 15">
            <a:extLst>
              <a:ext uri="{FF2B5EF4-FFF2-40B4-BE49-F238E27FC236}">
                <a16:creationId xmlns:a16="http://schemas.microsoft.com/office/drawing/2014/main" id="{B25FCDC5-89DD-4FED-81D2-96008C4D9296}"/>
              </a:ext>
            </a:extLst>
          </p:cNvPr>
          <p:cNvSpPr/>
          <p:nvPr/>
        </p:nvSpPr>
        <p:spPr>
          <a:xfrm rot="16200000">
            <a:off x="3049903" y="1915855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25">
            <a:extLst>
              <a:ext uri="{FF2B5EF4-FFF2-40B4-BE49-F238E27FC236}">
                <a16:creationId xmlns:a16="http://schemas.microsoft.com/office/drawing/2014/main" id="{18527924-7406-4E51-AF78-BE5981E0AF1F}"/>
              </a:ext>
            </a:extLst>
          </p:cNvPr>
          <p:cNvSpPr txBox="1"/>
          <p:nvPr/>
        </p:nvSpPr>
        <p:spPr>
          <a:xfrm>
            <a:off x="3192863" y="2513877"/>
            <a:ext cx="176456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000" b="1" dirty="0"/>
              <a:t>Cholesterol</a:t>
            </a:r>
            <a:endParaRPr lang="zh-CN" altLang="en-US" sz="2000" b="1" dirty="0" err="1"/>
          </a:p>
        </p:txBody>
      </p:sp>
      <p:sp>
        <p:nvSpPr>
          <p:cNvPr id="34" name="六边形 15">
            <a:extLst>
              <a:ext uri="{FF2B5EF4-FFF2-40B4-BE49-F238E27FC236}">
                <a16:creationId xmlns:a16="http://schemas.microsoft.com/office/drawing/2014/main" id="{83CAFEAB-3235-4A2D-B667-6353B60C36C2}"/>
              </a:ext>
            </a:extLst>
          </p:cNvPr>
          <p:cNvSpPr/>
          <p:nvPr/>
        </p:nvSpPr>
        <p:spPr>
          <a:xfrm rot="16200000">
            <a:off x="6903035" y="3296080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六边形 14">
            <a:extLst>
              <a:ext uri="{FF2B5EF4-FFF2-40B4-BE49-F238E27FC236}">
                <a16:creationId xmlns:a16="http://schemas.microsoft.com/office/drawing/2014/main" id="{7DF7FCD2-30BA-4366-A3AB-A93CF5CE7147}"/>
              </a:ext>
            </a:extLst>
          </p:cNvPr>
          <p:cNvSpPr/>
          <p:nvPr/>
        </p:nvSpPr>
        <p:spPr>
          <a:xfrm rot="16200000">
            <a:off x="5348737" y="3285477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25">
            <a:extLst>
              <a:ext uri="{FF2B5EF4-FFF2-40B4-BE49-F238E27FC236}">
                <a16:creationId xmlns:a16="http://schemas.microsoft.com/office/drawing/2014/main" id="{B0C97B6A-CB34-48F1-B102-FAFA1750179E}"/>
              </a:ext>
            </a:extLst>
          </p:cNvPr>
          <p:cNvSpPr txBox="1"/>
          <p:nvPr/>
        </p:nvSpPr>
        <p:spPr>
          <a:xfrm>
            <a:off x="5608259" y="3664066"/>
            <a:ext cx="131886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Blood Disorder</a:t>
            </a:r>
            <a:endParaRPr lang="en-US" altLang="zh-CN" sz="2400" b="1" dirty="0">
              <a:cs typeface="Calibri"/>
            </a:endParaRPr>
          </a:p>
        </p:txBody>
      </p:sp>
      <p:sp>
        <p:nvSpPr>
          <p:cNvPr id="37" name="六边形 15">
            <a:extLst>
              <a:ext uri="{FF2B5EF4-FFF2-40B4-BE49-F238E27FC236}">
                <a16:creationId xmlns:a16="http://schemas.microsoft.com/office/drawing/2014/main" id="{655553E0-B2A8-4CAE-B8EB-E22FE0E38E16}"/>
              </a:ext>
            </a:extLst>
          </p:cNvPr>
          <p:cNvSpPr/>
          <p:nvPr/>
        </p:nvSpPr>
        <p:spPr>
          <a:xfrm rot="16200000">
            <a:off x="6126658" y="1915855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28">
            <a:extLst>
              <a:ext uri="{FF2B5EF4-FFF2-40B4-BE49-F238E27FC236}">
                <a16:creationId xmlns:a16="http://schemas.microsoft.com/office/drawing/2014/main" id="{2CC2D861-0D7C-4BB7-BDCD-7EAD56863186}"/>
              </a:ext>
            </a:extLst>
          </p:cNvPr>
          <p:cNvSpPr txBox="1"/>
          <p:nvPr/>
        </p:nvSpPr>
        <p:spPr>
          <a:xfrm>
            <a:off x="6545077" y="2114425"/>
            <a:ext cx="106007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>
                <a:cs typeface="Calibri"/>
              </a:rPr>
              <a:t>Chest Pain Type</a:t>
            </a:r>
          </a:p>
        </p:txBody>
      </p:sp>
      <p:sp>
        <p:nvSpPr>
          <p:cNvPr id="2" name="六边形 17">
            <a:extLst>
              <a:ext uri="{FF2B5EF4-FFF2-40B4-BE49-F238E27FC236}">
                <a16:creationId xmlns:a16="http://schemas.microsoft.com/office/drawing/2014/main" id="{433AAA87-4FAE-439D-93FC-264874E7B5E6}"/>
              </a:ext>
            </a:extLst>
          </p:cNvPr>
          <p:cNvSpPr/>
          <p:nvPr/>
        </p:nvSpPr>
        <p:spPr>
          <a:xfrm rot="16200000">
            <a:off x="8408547" y="4109304"/>
            <a:ext cx="2832487" cy="2495550"/>
          </a:xfrm>
          <a:prstGeom prst="hexagon">
            <a:avLst/>
          </a:prstGeom>
          <a:solidFill>
            <a:srgbClr val="53454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9">
            <a:extLst>
              <a:ext uri="{FF2B5EF4-FFF2-40B4-BE49-F238E27FC236}">
                <a16:creationId xmlns:a16="http://schemas.microsoft.com/office/drawing/2014/main" id="{CEA83A1C-0883-47E8-BAD7-96BD07CE9A81}"/>
              </a:ext>
            </a:extLst>
          </p:cNvPr>
          <p:cNvSpPr txBox="1"/>
          <p:nvPr/>
        </p:nvSpPr>
        <p:spPr>
          <a:xfrm>
            <a:off x="8817636" y="4756914"/>
            <a:ext cx="205023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ECG Results Include:</a:t>
            </a:r>
          </a:p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ST Depression</a:t>
            </a:r>
          </a:p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ST Slope</a:t>
            </a:r>
            <a:endParaRPr lang="zh-CN" altLang="en-US" sz="14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Resting ECG</a:t>
            </a:r>
            <a:endParaRPr lang="zh-CN" altLang="en-US" sz="14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41" name="六边形 15">
            <a:extLst>
              <a:ext uri="{FF2B5EF4-FFF2-40B4-BE49-F238E27FC236}">
                <a16:creationId xmlns:a16="http://schemas.microsoft.com/office/drawing/2014/main" id="{20DBEC64-BEEB-4279-8692-40F22572C521}"/>
              </a:ext>
            </a:extLst>
          </p:cNvPr>
          <p:cNvSpPr/>
          <p:nvPr/>
        </p:nvSpPr>
        <p:spPr>
          <a:xfrm rot="16200000">
            <a:off x="9217790" y="1915854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28">
            <a:extLst>
              <a:ext uri="{FF2B5EF4-FFF2-40B4-BE49-F238E27FC236}">
                <a16:creationId xmlns:a16="http://schemas.microsoft.com/office/drawing/2014/main" id="{5A0F6691-20BD-45FC-9097-CFF13E3E795F}"/>
              </a:ext>
            </a:extLst>
          </p:cNvPr>
          <p:cNvSpPr txBox="1"/>
          <p:nvPr/>
        </p:nvSpPr>
        <p:spPr>
          <a:xfrm>
            <a:off x="9636209" y="2114424"/>
            <a:ext cx="123260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000" b="1" dirty="0">
                <a:cs typeface="Calibri"/>
              </a:rPr>
              <a:t>Blocked Blood Vessel Number</a:t>
            </a:r>
          </a:p>
        </p:txBody>
      </p:sp>
      <p:sp>
        <p:nvSpPr>
          <p:cNvPr id="39" name="文本框 29">
            <a:extLst>
              <a:ext uri="{FF2B5EF4-FFF2-40B4-BE49-F238E27FC236}">
                <a16:creationId xmlns:a16="http://schemas.microsoft.com/office/drawing/2014/main" id="{16397DD4-BF3E-8841-8510-4E096D39C3C2}"/>
              </a:ext>
            </a:extLst>
          </p:cNvPr>
          <p:cNvSpPr txBox="1"/>
          <p:nvPr/>
        </p:nvSpPr>
        <p:spPr>
          <a:xfrm>
            <a:off x="1077562" y="4946348"/>
            <a:ext cx="2050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expect that age, blood pressure, cholesterol, sugar level are most important variables</a:t>
            </a:r>
            <a:endParaRPr lang="en-US" altLang="zh-CN" sz="1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35463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0"/>
          <a:stretch/>
        </p:blipFill>
        <p:spPr>
          <a:xfrm>
            <a:off x="0" y="-1"/>
            <a:ext cx="12192000" cy="68961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b="1">
                <a:latin typeface="Century Gothic"/>
                <a:ea typeface="微软雅黑"/>
              </a:rPr>
              <a:t>POST Analysis Perspective</a:t>
            </a:r>
            <a:endParaRPr lang="en-US"/>
          </a:p>
        </p:txBody>
      </p:sp>
      <p:sp>
        <p:nvSpPr>
          <p:cNvPr id="11" name="六边形 10"/>
          <p:cNvSpPr/>
          <p:nvPr/>
        </p:nvSpPr>
        <p:spPr>
          <a:xfrm rot="16200000">
            <a:off x="1481275" y="1901479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 rot="16200000">
            <a:off x="3795984" y="3285478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 rot="16200000">
            <a:off x="4573904" y="1901478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/>
          <p:cNvSpPr/>
          <p:nvPr/>
        </p:nvSpPr>
        <p:spPr>
          <a:xfrm rot="16200000">
            <a:off x="7691009" y="1911004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 rot="16200000">
            <a:off x="2240144" y="3285478"/>
            <a:ext cx="1765902" cy="1555840"/>
          </a:xfrm>
          <a:prstGeom prst="hexagon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 rot="16200000">
            <a:off x="6135167" y="1901479"/>
            <a:ext cx="1765902" cy="1555840"/>
          </a:xfrm>
          <a:prstGeom prst="hexagon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931594" y="2458091"/>
            <a:ext cx="87316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Age</a:t>
            </a:r>
            <a:endParaRPr lang="en-US" altLang="zh-CN" sz="2400" b="1" dirty="0">
              <a:cs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52142" y="3658238"/>
            <a:ext cx="144951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Blood</a:t>
            </a:r>
          </a:p>
          <a:p>
            <a:r>
              <a:rPr lang="en-US" altLang="zh-CN" sz="2400" b="1" dirty="0">
                <a:cs typeface="Calibri"/>
              </a:rPr>
              <a:t>Pressure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184901" y="3635312"/>
            <a:ext cx="97380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Blood Sugar</a:t>
            </a:r>
            <a:endParaRPr lang="en-US" altLang="zh-CN" sz="2400" dirty="0"/>
          </a:p>
        </p:txBody>
      </p:sp>
      <p:sp>
        <p:nvSpPr>
          <p:cNvPr id="31" name="文本框 25">
            <a:extLst>
              <a:ext uri="{FF2B5EF4-FFF2-40B4-BE49-F238E27FC236}">
                <a16:creationId xmlns:a16="http://schemas.microsoft.com/office/drawing/2014/main" id="{AA1D0EC1-A777-4DE1-8907-A45AC22B75C2}"/>
              </a:ext>
            </a:extLst>
          </p:cNvPr>
          <p:cNvSpPr txBox="1"/>
          <p:nvPr/>
        </p:nvSpPr>
        <p:spPr>
          <a:xfrm>
            <a:off x="4587467" y="2470745"/>
            <a:ext cx="176456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400" b="1" dirty="0"/>
              <a:t>Sex</a:t>
            </a:r>
            <a:endParaRPr lang="en-US" altLang="zh-CN" sz="2400" dirty="0">
              <a:cs typeface="Calibri"/>
            </a:endParaRPr>
          </a:p>
        </p:txBody>
      </p:sp>
      <p:sp>
        <p:nvSpPr>
          <p:cNvPr id="32" name="六边形 15">
            <a:extLst>
              <a:ext uri="{FF2B5EF4-FFF2-40B4-BE49-F238E27FC236}">
                <a16:creationId xmlns:a16="http://schemas.microsoft.com/office/drawing/2014/main" id="{B25FCDC5-89DD-4FED-81D2-96008C4D9296}"/>
              </a:ext>
            </a:extLst>
          </p:cNvPr>
          <p:cNvSpPr/>
          <p:nvPr/>
        </p:nvSpPr>
        <p:spPr>
          <a:xfrm rot="16200000">
            <a:off x="3049903" y="1915855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25">
            <a:extLst>
              <a:ext uri="{FF2B5EF4-FFF2-40B4-BE49-F238E27FC236}">
                <a16:creationId xmlns:a16="http://schemas.microsoft.com/office/drawing/2014/main" id="{18527924-7406-4E51-AF78-BE5981E0AF1F}"/>
              </a:ext>
            </a:extLst>
          </p:cNvPr>
          <p:cNvSpPr txBox="1"/>
          <p:nvPr/>
        </p:nvSpPr>
        <p:spPr>
          <a:xfrm>
            <a:off x="3192863" y="2513877"/>
            <a:ext cx="176456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000" b="1" dirty="0"/>
              <a:t>Cholesterol</a:t>
            </a:r>
            <a:endParaRPr lang="zh-CN" altLang="en-US" sz="2000" b="1" dirty="0" err="1"/>
          </a:p>
        </p:txBody>
      </p:sp>
      <p:sp>
        <p:nvSpPr>
          <p:cNvPr id="34" name="六边形 15">
            <a:extLst>
              <a:ext uri="{FF2B5EF4-FFF2-40B4-BE49-F238E27FC236}">
                <a16:creationId xmlns:a16="http://schemas.microsoft.com/office/drawing/2014/main" id="{83CAFEAB-3235-4A2D-B667-6353B60C36C2}"/>
              </a:ext>
            </a:extLst>
          </p:cNvPr>
          <p:cNvSpPr/>
          <p:nvPr/>
        </p:nvSpPr>
        <p:spPr>
          <a:xfrm rot="16200000">
            <a:off x="6903035" y="3296080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六边形 14">
            <a:extLst>
              <a:ext uri="{FF2B5EF4-FFF2-40B4-BE49-F238E27FC236}">
                <a16:creationId xmlns:a16="http://schemas.microsoft.com/office/drawing/2014/main" id="{7DF7FCD2-30BA-4366-A3AB-A93CF5CE7147}"/>
              </a:ext>
            </a:extLst>
          </p:cNvPr>
          <p:cNvSpPr/>
          <p:nvPr/>
        </p:nvSpPr>
        <p:spPr>
          <a:xfrm rot="16200000">
            <a:off x="5348737" y="3285477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25">
            <a:extLst>
              <a:ext uri="{FF2B5EF4-FFF2-40B4-BE49-F238E27FC236}">
                <a16:creationId xmlns:a16="http://schemas.microsoft.com/office/drawing/2014/main" id="{B0C97B6A-CB34-48F1-B102-FAFA1750179E}"/>
              </a:ext>
            </a:extLst>
          </p:cNvPr>
          <p:cNvSpPr txBox="1"/>
          <p:nvPr/>
        </p:nvSpPr>
        <p:spPr>
          <a:xfrm>
            <a:off x="5608259" y="3664066"/>
            <a:ext cx="131886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Blood Disorder</a:t>
            </a:r>
            <a:endParaRPr lang="en-US" altLang="zh-CN" sz="2400" b="1" dirty="0">
              <a:cs typeface="Calibri"/>
            </a:endParaRPr>
          </a:p>
        </p:txBody>
      </p:sp>
      <p:sp>
        <p:nvSpPr>
          <p:cNvPr id="37" name="六边形 15">
            <a:extLst>
              <a:ext uri="{FF2B5EF4-FFF2-40B4-BE49-F238E27FC236}">
                <a16:creationId xmlns:a16="http://schemas.microsoft.com/office/drawing/2014/main" id="{655553E0-B2A8-4CAE-B8EB-E22FE0E38E16}"/>
              </a:ext>
            </a:extLst>
          </p:cNvPr>
          <p:cNvSpPr/>
          <p:nvPr/>
        </p:nvSpPr>
        <p:spPr>
          <a:xfrm rot="16200000">
            <a:off x="6126658" y="1915855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28">
            <a:extLst>
              <a:ext uri="{FF2B5EF4-FFF2-40B4-BE49-F238E27FC236}">
                <a16:creationId xmlns:a16="http://schemas.microsoft.com/office/drawing/2014/main" id="{2CC2D861-0D7C-4BB7-BDCD-7EAD56863186}"/>
              </a:ext>
            </a:extLst>
          </p:cNvPr>
          <p:cNvSpPr txBox="1"/>
          <p:nvPr/>
        </p:nvSpPr>
        <p:spPr>
          <a:xfrm>
            <a:off x="6545077" y="2114425"/>
            <a:ext cx="106007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>
                <a:cs typeface="Calibri"/>
              </a:rPr>
              <a:t>Chest Pain Type</a:t>
            </a:r>
          </a:p>
        </p:txBody>
      </p:sp>
      <p:sp>
        <p:nvSpPr>
          <p:cNvPr id="2" name="六边形 17">
            <a:extLst>
              <a:ext uri="{FF2B5EF4-FFF2-40B4-BE49-F238E27FC236}">
                <a16:creationId xmlns:a16="http://schemas.microsoft.com/office/drawing/2014/main" id="{433AAA87-4FAE-439D-93FC-264874E7B5E6}"/>
              </a:ext>
            </a:extLst>
          </p:cNvPr>
          <p:cNvSpPr/>
          <p:nvPr/>
        </p:nvSpPr>
        <p:spPr>
          <a:xfrm rot="16200000">
            <a:off x="8408547" y="4109304"/>
            <a:ext cx="2832487" cy="2495550"/>
          </a:xfrm>
          <a:prstGeom prst="hexagon">
            <a:avLst/>
          </a:prstGeom>
          <a:solidFill>
            <a:srgbClr val="53454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9">
            <a:extLst>
              <a:ext uri="{FF2B5EF4-FFF2-40B4-BE49-F238E27FC236}">
                <a16:creationId xmlns:a16="http://schemas.microsoft.com/office/drawing/2014/main" id="{CEA83A1C-0883-47E8-BAD7-96BD07CE9A81}"/>
              </a:ext>
            </a:extLst>
          </p:cNvPr>
          <p:cNvSpPr txBox="1"/>
          <p:nvPr/>
        </p:nvSpPr>
        <p:spPr>
          <a:xfrm>
            <a:off x="8817636" y="4756914"/>
            <a:ext cx="205023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ECG Results Include:</a:t>
            </a:r>
          </a:p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ST Depression</a:t>
            </a:r>
          </a:p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ST Slope</a:t>
            </a:r>
            <a:endParaRPr lang="zh-CN" altLang="en-US" sz="14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Resting ECG</a:t>
            </a:r>
            <a:endParaRPr lang="zh-CN" altLang="en-US" sz="14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41" name="六边形 15">
            <a:extLst>
              <a:ext uri="{FF2B5EF4-FFF2-40B4-BE49-F238E27FC236}">
                <a16:creationId xmlns:a16="http://schemas.microsoft.com/office/drawing/2014/main" id="{20DBEC64-BEEB-4279-8692-40F22572C521}"/>
              </a:ext>
            </a:extLst>
          </p:cNvPr>
          <p:cNvSpPr/>
          <p:nvPr/>
        </p:nvSpPr>
        <p:spPr>
          <a:xfrm rot="16200000">
            <a:off x="9217790" y="1915854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270957" y="3674137"/>
            <a:ext cx="124823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ECG Results</a:t>
            </a:r>
            <a:endParaRPr lang="zh-CN" altLang="en-US" sz="2400" b="1" dirty="0"/>
          </a:p>
        </p:txBody>
      </p:sp>
      <p:sp>
        <p:nvSpPr>
          <p:cNvPr id="42" name="文本框 28">
            <a:extLst>
              <a:ext uri="{FF2B5EF4-FFF2-40B4-BE49-F238E27FC236}">
                <a16:creationId xmlns:a16="http://schemas.microsoft.com/office/drawing/2014/main" id="{5A0F6691-20BD-45FC-9097-CFF13E3E795F}"/>
              </a:ext>
            </a:extLst>
          </p:cNvPr>
          <p:cNvSpPr txBox="1"/>
          <p:nvPr/>
        </p:nvSpPr>
        <p:spPr>
          <a:xfrm>
            <a:off x="9636209" y="2114424"/>
            <a:ext cx="123260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000" b="1" dirty="0">
                <a:cs typeface="Calibri"/>
              </a:rPr>
              <a:t>Blocked Blood Vessel Number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069078" y="2301331"/>
            <a:ext cx="106007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>
                <a:cs typeface="Calibri"/>
              </a:rPr>
              <a:t>Heart Rate</a:t>
            </a:r>
          </a:p>
        </p:txBody>
      </p:sp>
      <p:sp>
        <p:nvSpPr>
          <p:cNvPr id="39" name="六边形 14">
            <a:extLst>
              <a:ext uri="{FF2B5EF4-FFF2-40B4-BE49-F238E27FC236}">
                <a16:creationId xmlns:a16="http://schemas.microsoft.com/office/drawing/2014/main" id="{8EFDD374-D279-4C43-B542-1288DCFE2FF7}"/>
              </a:ext>
            </a:extLst>
          </p:cNvPr>
          <p:cNvSpPr/>
          <p:nvPr/>
        </p:nvSpPr>
        <p:spPr>
          <a:xfrm rot="16200000">
            <a:off x="2243229" y="3299855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29">
            <a:extLst>
              <a:ext uri="{FF2B5EF4-FFF2-40B4-BE49-F238E27FC236}">
                <a16:creationId xmlns:a16="http://schemas.microsoft.com/office/drawing/2014/main" id="{2CAE9046-0FCE-9849-A259-0B537F130457}"/>
              </a:ext>
            </a:extLst>
          </p:cNvPr>
          <p:cNvSpPr txBox="1"/>
          <p:nvPr/>
        </p:nvSpPr>
        <p:spPr>
          <a:xfrm>
            <a:off x="1077562" y="4946348"/>
            <a:ext cx="2050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shows most important variables are ECG results, heart rate, and blood vessels</a:t>
            </a:r>
            <a:endParaRPr lang="en-US" altLang="zh-CN" sz="1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575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latin typeface="Century Gothic"/>
              </a:rPr>
              <a:t>Potential Issues with Data</a:t>
            </a:r>
            <a:endParaRPr lang="zh-CN" altLang="en-US" sz="2400" b="1" dirty="0">
              <a:latin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3943350"/>
            <a:ext cx="12192000" cy="2914650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533650" y="3295650"/>
            <a:ext cx="0" cy="647700"/>
          </a:xfrm>
          <a:prstGeom prst="line">
            <a:avLst/>
          </a:prstGeom>
          <a:ln w="38100">
            <a:solidFill>
              <a:srgbClr val="D28C7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4739082" y="3009900"/>
            <a:ext cx="0" cy="933450"/>
          </a:xfrm>
          <a:prstGeom prst="line">
            <a:avLst/>
          </a:prstGeom>
          <a:ln w="38100">
            <a:solidFill>
              <a:srgbClr val="D28C7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139382" y="3600450"/>
            <a:ext cx="0" cy="342900"/>
          </a:xfrm>
          <a:prstGeom prst="line">
            <a:avLst/>
          </a:prstGeom>
          <a:ln w="38100">
            <a:solidFill>
              <a:srgbClr val="D28C7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9768282" y="3295650"/>
            <a:ext cx="0" cy="647700"/>
          </a:xfrm>
          <a:prstGeom prst="line">
            <a:avLst/>
          </a:prstGeom>
          <a:ln w="38100">
            <a:solidFill>
              <a:srgbClr val="D28C7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536245" y="4394246"/>
            <a:ext cx="1990881" cy="1185322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400" dirty="0">
                <a:latin typeface="微软雅黑"/>
                <a:ea typeface="微软雅黑"/>
              </a:rPr>
              <a:t>Effect of medication not accounted</a:t>
            </a:r>
            <a:r>
              <a:rPr lang="en-CA" altLang="zh-CN" sz="1400" dirty="0">
                <a:latin typeface="微软雅黑"/>
                <a:ea typeface="微软雅黑"/>
              </a:rPr>
              <a:t>. ‘True’ conditions could be masked.</a:t>
            </a:r>
            <a:endParaRPr lang="zh-CN" altLang="zh-CN" sz="1400" dirty="0">
              <a:latin typeface="微软雅黑"/>
            </a:endParaRPr>
          </a:p>
        </p:txBody>
      </p:sp>
      <p:pic>
        <p:nvPicPr>
          <p:cNvPr id="25" name="图片 24" descr="Medicine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98204" y="1511564"/>
            <a:ext cx="1470892" cy="1470892"/>
          </a:xfrm>
          <a:prstGeom prst="ellipse">
            <a:avLst/>
          </a:prstGeom>
          <a:ln w="12700">
            <a:solidFill>
              <a:srgbClr val="D28C79"/>
            </a:solidFill>
          </a:ln>
        </p:spPr>
      </p:pic>
      <p:pic>
        <p:nvPicPr>
          <p:cNvPr id="26" name="图片 25" descr="Business Growth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997716" y="1227595"/>
            <a:ext cx="1482731" cy="1482731"/>
          </a:xfrm>
          <a:prstGeom prst="ellipse">
            <a:avLst/>
          </a:prstGeom>
          <a:ln w="12700">
            <a:solidFill>
              <a:srgbClr val="D28C79"/>
            </a:solidFill>
          </a:ln>
        </p:spPr>
      </p:pic>
      <p:pic>
        <p:nvPicPr>
          <p:cNvPr id="27" name="图片 26" descr="Help"/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036683" y="1511564"/>
            <a:ext cx="1463198" cy="1463198"/>
          </a:xfrm>
          <a:prstGeom prst="ellipse">
            <a:avLst/>
          </a:prstGeom>
          <a:ln w="12700">
            <a:solidFill>
              <a:srgbClr val="D28C79"/>
            </a:solidFill>
          </a:ln>
        </p:spPr>
      </p:pic>
      <p:pic>
        <p:nvPicPr>
          <p:cNvPr id="28" name="图片 27" descr="Clock"/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426737" y="1879289"/>
            <a:ext cx="1425289" cy="1425289"/>
          </a:xfrm>
          <a:prstGeom prst="ellipse">
            <a:avLst/>
          </a:prstGeom>
          <a:ln w="12700">
            <a:solidFill>
              <a:srgbClr val="D28C79"/>
            </a:solidFill>
          </a:ln>
        </p:spPr>
      </p:pic>
      <p:sp>
        <p:nvSpPr>
          <p:cNvPr id="18" name="矩形 18">
            <a:extLst>
              <a:ext uri="{FF2B5EF4-FFF2-40B4-BE49-F238E27FC236}">
                <a16:creationId xmlns:a16="http://schemas.microsoft.com/office/drawing/2014/main" id="{A5BB7DAF-B9FE-436B-96DB-B691EECBCB1F}"/>
              </a:ext>
            </a:extLst>
          </p:cNvPr>
          <p:cNvSpPr/>
          <p:nvPr/>
        </p:nvSpPr>
        <p:spPr>
          <a:xfrm>
            <a:off x="3750357" y="4394245"/>
            <a:ext cx="1990881" cy="1469054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400" dirty="0">
                <a:latin typeface="微软雅黑"/>
              </a:rPr>
              <a:t>Sample size can be bigger</a:t>
            </a:r>
            <a:r>
              <a:rPr lang="en-CA" altLang="zh-CN" sz="1400" dirty="0">
                <a:latin typeface="微软雅黑"/>
              </a:rPr>
              <a:t> –55% had heart disease; not representative of general population</a:t>
            </a:r>
            <a:endParaRPr lang="en-US" altLang="zh-CN" sz="2000" dirty="0"/>
          </a:p>
        </p:txBody>
      </p:sp>
      <p:sp>
        <p:nvSpPr>
          <p:cNvPr id="20" name="矩形 18">
            <a:extLst>
              <a:ext uri="{FF2B5EF4-FFF2-40B4-BE49-F238E27FC236}">
                <a16:creationId xmlns:a16="http://schemas.microsoft.com/office/drawing/2014/main" id="{8FB9325B-7833-41F5-8D44-7BA1B72F3F6C}"/>
              </a:ext>
            </a:extLst>
          </p:cNvPr>
          <p:cNvSpPr/>
          <p:nvPr/>
        </p:nvSpPr>
        <p:spPr>
          <a:xfrm>
            <a:off x="6151377" y="4394246"/>
            <a:ext cx="1990881" cy="174547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400">
                <a:latin typeface="微软雅黑"/>
              </a:rPr>
              <a:t>Short term prediction vs long term prediction </a:t>
            </a:r>
            <a:endParaRPr lang="zh-CN" altLang="zh-CN" sz="1400" dirty="0">
              <a:latin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zh-CN" sz="1400">
                <a:latin typeface="微软雅黑"/>
              </a:rPr>
              <a:t>(What happens when patient leaves hospital?)</a:t>
            </a:r>
            <a:endParaRPr lang="zh-CN" altLang="zh-CN" sz="1400" dirty="0">
              <a:latin typeface="微软雅黑"/>
            </a:endParaRPr>
          </a:p>
        </p:txBody>
      </p:sp>
      <p:sp>
        <p:nvSpPr>
          <p:cNvPr id="21" name="矩形 18">
            <a:extLst>
              <a:ext uri="{FF2B5EF4-FFF2-40B4-BE49-F238E27FC236}">
                <a16:creationId xmlns:a16="http://schemas.microsoft.com/office/drawing/2014/main" id="{BF31BAFE-CDB1-4C55-ACFE-4E605CA046CB}"/>
              </a:ext>
            </a:extLst>
          </p:cNvPr>
          <p:cNvSpPr/>
          <p:nvPr/>
        </p:nvSpPr>
        <p:spPr>
          <a:xfrm>
            <a:off x="8768055" y="4336736"/>
            <a:ext cx="1990881" cy="1465399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400" dirty="0">
                <a:latin typeface="微软雅黑"/>
              </a:rPr>
              <a:t>Other interaction effects</a:t>
            </a:r>
          </a:p>
          <a:p>
            <a:pPr>
              <a:lnSpc>
                <a:spcPct val="130000"/>
              </a:lnSpc>
            </a:pPr>
            <a:r>
              <a:rPr lang="zh-CN" altLang="zh-CN" sz="1400" dirty="0">
                <a:latin typeface="微软雅黑"/>
              </a:rPr>
              <a:t>(Original </a:t>
            </a:r>
            <a:r>
              <a:rPr lang="en-CA" altLang="zh-CN" sz="1400" dirty="0">
                <a:latin typeface="微软雅黑"/>
              </a:rPr>
              <a:t>hospital data</a:t>
            </a:r>
            <a:r>
              <a:rPr lang="zh-CN" altLang="zh-CN" sz="1400" dirty="0">
                <a:latin typeface="微软雅黑"/>
              </a:rPr>
              <a:t> had 76 variables)</a:t>
            </a:r>
          </a:p>
        </p:txBody>
      </p:sp>
    </p:spTree>
    <p:extLst>
      <p:ext uri="{BB962C8B-B14F-4D97-AF65-F5344CB8AC3E}">
        <p14:creationId xmlns:p14="http://schemas.microsoft.com/office/powerpoint/2010/main" val="2154459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3DDAC863-EB1E-1A44-9829-6782D4F42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31820"/>
            <a:ext cx="12223464" cy="6872749"/>
          </a:xfrm>
          <a:prstGeom prst="rect">
            <a:avLst/>
          </a:prstGeom>
        </p:spPr>
      </p:pic>
      <p:grpSp>
        <p:nvGrpSpPr>
          <p:cNvPr id="5128" name="组合 40"/>
          <p:cNvGrpSpPr/>
          <p:nvPr/>
        </p:nvGrpSpPr>
        <p:grpSpPr bwMode="auto">
          <a:xfrm>
            <a:off x="-136525" y="0"/>
            <a:ext cx="12411075" cy="6259513"/>
            <a:chOff x="0" y="0"/>
            <a:chExt cx="12410868" cy="5784745"/>
          </a:xfrm>
        </p:grpSpPr>
        <p:sp>
          <p:nvSpPr>
            <p:cNvPr id="5129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0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1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5132" name="图片 36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3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4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5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5137" name="文本框 23"/>
          <p:cNvPicPr>
            <a:picLocks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1714" y="1076189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/>
          <p:nvPr/>
        </p:nvSpPr>
        <p:spPr bwMode="auto">
          <a:xfrm>
            <a:off x="1498600" y="2414588"/>
            <a:ext cx="1481138" cy="147955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42" name="弧形 44"/>
          <p:cNvSpPr/>
          <p:nvPr/>
        </p:nvSpPr>
        <p:spPr bwMode="auto">
          <a:xfrm>
            <a:off x="4065588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43" name="弧形 45"/>
          <p:cNvSpPr/>
          <p:nvPr/>
        </p:nvSpPr>
        <p:spPr bwMode="auto">
          <a:xfrm>
            <a:off x="6634163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44" name="弧形 46"/>
          <p:cNvSpPr/>
          <p:nvPr/>
        </p:nvSpPr>
        <p:spPr bwMode="auto">
          <a:xfrm>
            <a:off x="9202738" y="2414588"/>
            <a:ext cx="1479550" cy="1479550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10682288" y="3148013"/>
            <a:ext cx="1528762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直接连接符 49"/>
          <p:cNvCxnSpPr>
            <a:cxnSpLocks noChangeShapeType="1"/>
          </p:cNvCxnSpPr>
          <p:nvPr/>
        </p:nvCxnSpPr>
        <p:spPr bwMode="auto">
          <a:xfrm>
            <a:off x="55499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直接连接符 50"/>
          <p:cNvCxnSpPr>
            <a:cxnSpLocks noChangeShapeType="1"/>
          </p:cNvCxnSpPr>
          <p:nvPr/>
        </p:nvCxnSpPr>
        <p:spPr bwMode="auto">
          <a:xfrm>
            <a:off x="8116888" y="3148013"/>
            <a:ext cx="108108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/>
          <p:nvPr/>
        </p:nvGrpSpPr>
        <p:grpSpPr bwMode="auto">
          <a:xfrm>
            <a:off x="1619250" y="2524125"/>
            <a:ext cx="1249363" cy="1249363"/>
            <a:chOff x="0" y="0"/>
            <a:chExt cx="1248318" cy="1248318"/>
          </a:xfrm>
        </p:grpSpPr>
        <p:sp>
          <p:nvSpPr>
            <p:cNvPr id="5150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51" name="文本框 60"/>
            <p:cNvSpPr txBox="1">
              <a:spLocks noChangeArrowheads="1"/>
            </p:cNvSpPr>
            <p:nvPr/>
          </p:nvSpPr>
          <p:spPr bwMode="auto">
            <a:xfrm>
              <a:off x="173570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4800" dirty="0">
                <a:solidFill>
                  <a:srgbClr val="75322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2" name="组合 74"/>
          <p:cNvGrpSpPr/>
          <p:nvPr/>
        </p:nvGrpSpPr>
        <p:grpSpPr bwMode="auto">
          <a:xfrm>
            <a:off x="4186238" y="2524125"/>
            <a:ext cx="1247775" cy="1249363"/>
            <a:chOff x="0" y="0"/>
            <a:chExt cx="1248318" cy="1248318"/>
          </a:xfrm>
        </p:grpSpPr>
        <p:sp>
          <p:nvSpPr>
            <p:cNvPr id="5153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54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 dirty="0">
                <a:solidFill>
                  <a:srgbClr val="75322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5" name="组合 75"/>
          <p:cNvGrpSpPr/>
          <p:nvPr/>
        </p:nvGrpSpPr>
        <p:grpSpPr bwMode="auto">
          <a:xfrm>
            <a:off x="6751638" y="2524125"/>
            <a:ext cx="1249362" cy="1249363"/>
            <a:chOff x="0" y="0"/>
            <a:chExt cx="1248318" cy="1248318"/>
          </a:xfrm>
        </p:grpSpPr>
        <p:sp>
          <p:nvSpPr>
            <p:cNvPr id="5156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57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 dirty="0">
                <a:solidFill>
                  <a:srgbClr val="75322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8" name="组合 76"/>
          <p:cNvGrpSpPr/>
          <p:nvPr/>
        </p:nvGrpSpPr>
        <p:grpSpPr bwMode="auto">
          <a:xfrm>
            <a:off x="9318625" y="2524125"/>
            <a:ext cx="1247775" cy="1249363"/>
            <a:chOff x="0" y="0"/>
            <a:chExt cx="1248318" cy="1248318"/>
          </a:xfrm>
        </p:grpSpPr>
        <p:sp>
          <p:nvSpPr>
            <p:cNvPr id="5159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60" name="文本框 64"/>
            <p:cNvSpPr txBox="1">
              <a:spLocks noChangeArrowheads="1"/>
            </p:cNvSpPr>
            <p:nvPr/>
          </p:nvSpPr>
          <p:spPr bwMode="auto">
            <a:xfrm>
              <a:off x="16195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 dirty="0">
                <a:solidFill>
                  <a:srgbClr val="75322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5162" name="文本框 65"/>
          <p:cNvSpPr txBox="1">
            <a:spLocks noChangeArrowheads="1"/>
          </p:cNvSpPr>
          <p:nvPr/>
        </p:nvSpPr>
        <p:spPr bwMode="auto">
          <a:xfrm>
            <a:off x="669515" y="3844925"/>
            <a:ext cx="3065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Motivation &amp; Hypothesis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165" name="文本框 66"/>
          <p:cNvSpPr txBox="1">
            <a:spLocks noChangeArrowheads="1"/>
          </p:cNvSpPr>
          <p:nvPr/>
        </p:nvSpPr>
        <p:spPr bwMode="auto">
          <a:xfrm>
            <a:off x="3686175" y="3844925"/>
            <a:ext cx="2262188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Data &amp; Variables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168" name="文本框 67"/>
          <p:cNvSpPr txBox="1">
            <a:spLocks noChangeArrowheads="1"/>
          </p:cNvSpPr>
          <p:nvPr/>
        </p:nvSpPr>
        <p:spPr bwMode="auto">
          <a:xfrm>
            <a:off x="6243638" y="3844925"/>
            <a:ext cx="2262187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Analysis Results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171" name="文本框 68"/>
          <p:cNvSpPr txBox="1">
            <a:spLocks noChangeArrowheads="1"/>
          </p:cNvSpPr>
          <p:nvPr/>
        </p:nvSpPr>
        <p:spPr bwMode="auto">
          <a:xfrm>
            <a:off x="8810626" y="3844925"/>
            <a:ext cx="22621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Summary &amp; Conclusions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917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5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5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5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5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5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5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7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5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5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1" grpId="0" animBg="1"/>
      <p:bldP spid="5142" grpId="0" animBg="1"/>
      <p:bldP spid="5143" grpId="0" animBg="1"/>
      <p:bldP spid="51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55646" y="4348927"/>
            <a:ext cx="1680859" cy="387041"/>
          </a:xfrm>
          <a:prstGeom prst="rect">
            <a:avLst/>
          </a:prstGeom>
          <a:solidFill>
            <a:srgbClr val="AC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 descr="Heart with puls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8772" y="2145114"/>
            <a:ext cx="1677733" cy="1677733"/>
          </a:xfrm>
          <a:prstGeom prst="rect">
            <a:avLst/>
          </a:prstGeom>
        </p:spPr>
      </p:pic>
      <p:pic>
        <p:nvPicPr>
          <p:cNvPr id="8" name="图片 7" descr="Brain in hea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733" y="2429989"/>
            <a:ext cx="823624" cy="823624"/>
          </a:xfrm>
          <a:prstGeom prst="rect">
            <a:avLst/>
          </a:prstGeom>
        </p:spPr>
      </p:pic>
      <p:pic>
        <p:nvPicPr>
          <p:cNvPr id="9" name="图片 8" descr="Large and small hands holding red hear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07930" y="2214486"/>
            <a:ext cx="3837624" cy="21540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52355" y="4458126"/>
            <a:ext cx="146037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85800"/>
            <a:r>
              <a:rPr lang="zh-CN" altLang="en-US" sz="1400">
                <a:latin typeface="微软雅黑"/>
                <a:ea typeface="微软雅黑"/>
              </a:rPr>
              <a:t>Traditional beliefs about heart disease indicators many be biased</a:t>
            </a:r>
            <a:endParaRPr lang="en-US" sz="1400">
              <a:cs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3230" y="4797202"/>
            <a:ext cx="1881365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85800"/>
            <a:r>
              <a:rPr lang="zh-CN" altLang="en-US" sz="1400" dirty="0">
                <a:latin typeface="微软雅黑"/>
                <a:ea typeface="微软雅黑"/>
              </a:rPr>
              <a:t>Readings from ECG results </a:t>
            </a:r>
            <a:r>
              <a:rPr lang="en-CA" altLang="zh-CN" sz="1400" dirty="0">
                <a:latin typeface="微软雅黑"/>
                <a:ea typeface="微软雅黑"/>
              </a:rPr>
              <a:t>and max heart rate </a:t>
            </a:r>
            <a:r>
              <a:rPr lang="zh-CN" altLang="en-US" sz="1400" dirty="0">
                <a:latin typeface="微软雅黑"/>
                <a:ea typeface="微软雅黑"/>
              </a:rPr>
              <a:t>are a better indicator based on the data</a:t>
            </a:r>
            <a:endParaRPr lang="en-US" sz="1400" dirty="0">
              <a:cs typeface="Calibr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34995" y="4372898"/>
            <a:ext cx="128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dirty="0">
                <a:solidFill>
                  <a:prstClr val="white"/>
                </a:solidFill>
              </a:rPr>
              <a:t>SECOND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0575" y="4063203"/>
            <a:ext cx="1243940" cy="387041"/>
          </a:xfrm>
          <a:prstGeom prst="rect">
            <a:avLst/>
          </a:prstGeom>
          <a:solidFill>
            <a:srgbClr val="AC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34852" y="4063203"/>
            <a:ext cx="6995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 dirty="0">
                <a:solidFill>
                  <a:prstClr val="white"/>
                </a:solidFill>
              </a:rPr>
              <a:t>FIRST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69736" y="3552393"/>
            <a:ext cx="2360766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85800"/>
            <a:r>
              <a:rPr lang="en-CA" altLang="zh-CN" sz="1400" dirty="0">
                <a:latin typeface="微软雅黑"/>
              </a:rPr>
              <a:t>Data suited for predicting hospital diagnosis for individual patients in the dataset. To extrapolate to the population for prevention, more variables need to be investigated.</a:t>
            </a:r>
            <a:endParaRPr lang="zh-CN" altLang="en-US" sz="1400" dirty="0">
              <a:latin typeface="微软雅黑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62305" y="3112053"/>
            <a:ext cx="2078923" cy="387041"/>
          </a:xfrm>
          <a:prstGeom prst="rect">
            <a:avLst/>
          </a:prstGeom>
          <a:solidFill>
            <a:srgbClr val="AC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41654" y="3107429"/>
            <a:ext cx="12416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85800"/>
            <a:r>
              <a:rPr lang="en-US" altLang="zh-CN" b="1" dirty="0">
                <a:solidFill>
                  <a:schemeClr val="bg1"/>
                </a:solidFill>
              </a:rPr>
              <a:t>THIRD</a:t>
            </a:r>
            <a:endParaRPr lang="en-US" altLang="zh-CN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8" name="图片 17" descr="Connections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3354" y="1623656"/>
            <a:ext cx="1496824" cy="1496824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805632" y="262360"/>
            <a:ext cx="4462068" cy="461663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 algn="ctr"/>
            <a:r>
              <a:rPr kumimoji="1" lang="zh-CN" sz="2400" b="1">
                <a:ea typeface="+mn-lt"/>
                <a:cs typeface="+mn-lt"/>
              </a:rPr>
              <a:t>C</a:t>
            </a:r>
            <a:r>
              <a:rPr kumimoji="1" lang="en-US" altLang="zh-CN" sz="2400" b="1" dirty="0">
                <a:ea typeface="+mn-lt"/>
                <a:cs typeface="+mn-lt"/>
              </a:rPr>
              <a:t>ONCLUS</a:t>
            </a:r>
            <a:r>
              <a:rPr kumimoji="1" lang="zh-CN" sz="2400" b="1">
                <a:ea typeface="+mn-lt"/>
                <a:cs typeface="+mn-lt"/>
              </a:rPr>
              <a:t>I</a:t>
            </a:r>
            <a:r>
              <a:rPr kumimoji="1" lang="en-US" altLang="zh-CN" sz="2400" b="1" dirty="0">
                <a:ea typeface="+mn-lt"/>
                <a:cs typeface="+mn-lt"/>
              </a:rPr>
              <a:t>ONS</a:t>
            </a:r>
            <a:endParaRPr kumimoji="1"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676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  <p:bldP spid="13" grpId="0" animBg="1"/>
      <p:bldP spid="15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68831" y="2043995"/>
            <a:ext cx="5285801" cy="110799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Questions?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8912" y="1866900"/>
            <a:ext cx="5645640" cy="3181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65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68831" y="2043995"/>
            <a:ext cx="5285801" cy="212365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YOU!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8912" y="1866900"/>
            <a:ext cx="5645640" cy="3181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3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9881CE86-FD90-B64C-9E19-51E1047DF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grpSp>
        <p:nvGrpSpPr>
          <p:cNvPr id="11266" name="组合 40"/>
          <p:cNvGrpSpPr/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282" name="组合 5"/>
          <p:cNvGrpSpPr/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</a:t>
              </a:r>
              <a:r>
                <a:rPr lang="en-US" altLang="zh-CN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4800" dirty="0">
                <a:solidFill>
                  <a:srgbClr val="75322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533957" y="3915649"/>
            <a:ext cx="31459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Motivation &amp; Hypothesis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785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1000" y="1787270"/>
            <a:ext cx="3124200" cy="4000500"/>
          </a:xfrm>
          <a:prstGeom prst="rect">
            <a:avLst/>
          </a:prstGeom>
          <a:solidFill>
            <a:srgbClr val="AC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2443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400" b="1" dirty="0">
                <a:latin typeface="Century Gothic"/>
                <a:ea typeface="微软雅黑"/>
              </a:rPr>
              <a:t>Motivations</a:t>
            </a:r>
          </a:p>
        </p:txBody>
      </p:sp>
      <p:sp>
        <p:nvSpPr>
          <p:cNvPr id="11" name="矩形 10"/>
          <p:cNvSpPr/>
          <p:nvPr/>
        </p:nvSpPr>
        <p:spPr>
          <a:xfrm>
            <a:off x="4681932" y="2256911"/>
            <a:ext cx="3124200" cy="4000500"/>
          </a:xfrm>
          <a:prstGeom prst="rect">
            <a:avLst/>
          </a:prstGeom>
          <a:noFill/>
          <a:ln>
            <a:solidFill>
              <a:srgbClr val="AC6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3657600" y="1787270"/>
            <a:ext cx="0" cy="1527430"/>
          </a:xfrm>
          <a:prstGeom prst="line">
            <a:avLst/>
          </a:prstGeom>
          <a:ln w="12700">
            <a:solidFill>
              <a:srgbClr val="AC66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267700" y="4729981"/>
            <a:ext cx="0" cy="1527430"/>
          </a:xfrm>
          <a:prstGeom prst="line">
            <a:avLst/>
          </a:prstGeom>
          <a:ln w="12700">
            <a:solidFill>
              <a:srgbClr val="AC66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51566" y="1787270"/>
            <a:ext cx="2577435" cy="463904"/>
          </a:xfrm>
          <a:prstGeom prst="rect">
            <a:avLst/>
          </a:prstGeom>
          <a:solidFill>
            <a:srgbClr val="AC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4765" y="2337907"/>
            <a:ext cx="26918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According to statistics in 2019 from the World Heart Federation,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 out of 3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death around was caused by a cardiovascular disease.</a:t>
            </a:r>
          </a:p>
          <a:p>
            <a:pPr defTabSz="685800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report also show that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people who die of cardiovascular disease come from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developing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countries and regions.</a:t>
            </a:r>
          </a:p>
          <a:p>
            <a:pPr defTabSz="685800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8253" y="1787270"/>
            <a:ext cx="280934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800" dirty="0">
                <a:solidFill>
                  <a:prstClr val="white"/>
                </a:solidFill>
              </a:rPr>
              <a:t>Mortality Rate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33638" y="4305825"/>
            <a:ext cx="2637966" cy="2017527"/>
            <a:chOff x="885890" y="3770243"/>
            <a:chExt cx="2637966" cy="2017527"/>
          </a:xfrm>
        </p:grpSpPr>
        <p:sp>
          <p:nvSpPr>
            <p:cNvPr id="18" name="矩形 17"/>
            <p:cNvSpPr/>
            <p:nvPr/>
          </p:nvSpPr>
          <p:spPr>
            <a:xfrm>
              <a:off x="885890" y="3982313"/>
              <a:ext cx="2637966" cy="1805457"/>
            </a:xfrm>
            <a:prstGeom prst="rect">
              <a:avLst/>
            </a:prstGeom>
            <a:solidFill>
              <a:srgbClr val="AC6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1960493" y="3770243"/>
              <a:ext cx="292433" cy="252097"/>
            </a:xfrm>
            <a:prstGeom prst="triangle">
              <a:avLst/>
            </a:prstGeom>
            <a:solidFill>
              <a:srgbClr val="AC6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91"/>
          <p:cNvSpPr>
            <a:spLocks noEditPoints="1"/>
          </p:cNvSpPr>
          <p:nvPr/>
        </p:nvSpPr>
        <p:spPr bwMode="auto">
          <a:xfrm>
            <a:off x="1678219" y="4361963"/>
            <a:ext cx="752475" cy="612775"/>
          </a:xfrm>
          <a:custGeom>
            <a:avLst/>
            <a:gdLst/>
            <a:ahLst/>
            <a:cxnLst>
              <a:cxn ang="0">
                <a:pos x="386" y="0"/>
              </a:cxn>
              <a:cxn ang="0">
                <a:pos x="356" y="6"/>
              </a:cxn>
              <a:cxn ang="0">
                <a:pos x="334" y="22"/>
              </a:cxn>
              <a:cxn ang="0">
                <a:pos x="318" y="46"/>
              </a:cxn>
              <a:cxn ang="0">
                <a:pos x="312" y="74"/>
              </a:cxn>
              <a:cxn ang="0">
                <a:pos x="314" y="90"/>
              </a:cxn>
              <a:cxn ang="0">
                <a:pos x="386" y="238"/>
              </a:cxn>
              <a:cxn ang="0">
                <a:pos x="452" y="106"/>
              </a:cxn>
              <a:cxn ang="0">
                <a:pos x="460" y="74"/>
              </a:cxn>
              <a:cxn ang="0">
                <a:pos x="458" y="60"/>
              </a:cxn>
              <a:cxn ang="0">
                <a:pos x="448" y="32"/>
              </a:cxn>
              <a:cxn ang="0">
                <a:pos x="428" y="12"/>
              </a:cxn>
              <a:cxn ang="0">
                <a:pos x="400" y="2"/>
              </a:cxn>
              <a:cxn ang="0">
                <a:pos x="386" y="0"/>
              </a:cxn>
              <a:cxn ang="0">
                <a:pos x="386" y="118"/>
              </a:cxn>
              <a:cxn ang="0">
                <a:pos x="368" y="116"/>
              </a:cxn>
              <a:cxn ang="0">
                <a:pos x="354" y="106"/>
              </a:cxn>
              <a:cxn ang="0">
                <a:pos x="344" y="92"/>
              </a:cxn>
              <a:cxn ang="0">
                <a:pos x="340" y="74"/>
              </a:cxn>
              <a:cxn ang="0">
                <a:pos x="342" y="66"/>
              </a:cxn>
              <a:cxn ang="0">
                <a:pos x="348" y="50"/>
              </a:cxn>
              <a:cxn ang="0">
                <a:pos x="360" y="38"/>
              </a:cxn>
              <a:cxn ang="0">
                <a:pos x="376" y="30"/>
              </a:cxn>
              <a:cxn ang="0">
                <a:pos x="386" y="30"/>
              </a:cxn>
              <a:cxn ang="0">
                <a:pos x="402" y="34"/>
              </a:cxn>
              <a:cxn ang="0">
                <a:pos x="418" y="42"/>
              </a:cxn>
              <a:cxn ang="0">
                <a:pos x="426" y="56"/>
              </a:cxn>
              <a:cxn ang="0">
                <a:pos x="430" y="74"/>
              </a:cxn>
              <a:cxn ang="0">
                <a:pos x="430" y="84"/>
              </a:cxn>
              <a:cxn ang="0">
                <a:pos x="422" y="100"/>
              </a:cxn>
              <a:cxn ang="0">
                <a:pos x="410" y="112"/>
              </a:cxn>
              <a:cxn ang="0">
                <a:pos x="394" y="118"/>
              </a:cxn>
              <a:cxn ang="0">
                <a:pos x="386" y="118"/>
              </a:cxn>
              <a:cxn ang="0">
                <a:pos x="434" y="314"/>
              </a:cxn>
              <a:cxn ang="0">
                <a:pos x="344" y="232"/>
              </a:cxn>
              <a:cxn ang="0">
                <a:pos x="348" y="228"/>
              </a:cxn>
              <a:cxn ang="0">
                <a:pos x="326" y="208"/>
              </a:cxn>
              <a:cxn ang="0">
                <a:pos x="148" y="208"/>
              </a:cxn>
              <a:cxn ang="0">
                <a:pos x="0" y="326"/>
              </a:cxn>
              <a:cxn ang="0">
                <a:pos x="238" y="326"/>
              </a:cxn>
              <a:cxn ang="0">
                <a:pos x="474" y="326"/>
              </a:cxn>
              <a:cxn ang="0">
                <a:pos x="408" y="260"/>
              </a:cxn>
              <a:cxn ang="0">
                <a:pos x="40" y="314"/>
              </a:cxn>
              <a:cxn ang="0">
                <a:pos x="126" y="228"/>
              </a:cxn>
              <a:cxn ang="0">
                <a:pos x="108" y="348"/>
              </a:cxn>
              <a:cxn ang="0">
                <a:pos x="140" y="342"/>
              </a:cxn>
              <a:cxn ang="0">
                <a:pos x="164" y="232"/>
              </a:cxn>
              <a:cxn ang="0">
                <a:pos x="222" y="300"/>
              </a:cxn>
              <a:cxn ang="0">
                <a:pos x="252" y="194"/>
              </a:cxn>
              <a:cxn ang="0">
                <a:pos x="314" y="236"/>
              </a:cxn>
              <a:cxn ang="0">
                <a:pos x="252" y="300"/>
              </a:cxn>
            </a:cxnLst>
            <a:rect l="0" t="0" r="r" b="b"/>
            <a:pathLst>
              <a:path w="474" h="386">
                <a:moveTo>
                  <a:pt x="386" y="0"/>
                </a:moveTo>
                <a:lnTo>
                  <a:pt x="386" y="0"/>
                </a:lnTo>
                <a:lnTo>
                  <a:pt x="370" y="2"/>
                </a:lnTo>
                <a:lnTo>
                  <a:pt x="356" y="6"/>
                </a:lnTo>
                <a:lnTo>
                  <a:pt x="344" y="12"/>
                </a:lnTo>
                <a:lnTo>
                  <a:pt x="334" y="22"/>
                </a:lnTo>
                <a:lnTo>
                  <a:pt x="324" y="32"/>
                </a:lnTo>
                <a:lnTo>
                  <a:pt x="318" y="46"/>
                </a:lnTo>
                <a:lnTo>
                  <a:pt x="312" y="60"/>
                </a:lnTo>
                <a:lnTo>
                  <a:pt x="312" y="74"/>
                </a:lnTo>
                <a:lnTo>
                  <a:pt x="312" y="74"/>
                </a:lnTo>
                <a:lnTo>
                  <a:pt x="314" y="90"/>
                </a:lnTo>
                <a:lnTo>
                  <a:pt x="318" y="106"/>
                </a:lnTo>
                <a:lnTo>
                  <a:pt x="386" y="238"/>
                </a:lnTo>
                <a:lnTo>
                  <a:pt x="452" y="106"/>
                </a:lnTo>
                <a:lnTo>
                  <a:pt x="452" y="106"/>
                </a:lnTo>
                <a:lnTo>
                  <a:pt x="458" y="90"/>
                </a:lnTo>
                <a:lnTo>
                  <a:pt x="460" y="74"/>
                </a:lnTo>
                <a:lnTo>
                  <a:pt x="460" y="74"/>
                </a:lnTo>
                <a:lnTo>
                  <a:pt x="458" y="60"/>
                </a:lnTo>
                <a:lnTo>
                  <a:pt x="454" y="46"/>
                </a:lnTo>
                <a:lnTo>
                  <a:pt x="448" y="32"/>
                </a:lnTo>
                <a:lnTo>
                  <a:pt x="438" y="22"/>
                </a:lnTo>
                <a:lnTo>
                  <a:pt x="428" y="12"/>
                </a:lnTo>
                <a:lnTo>
                  <a:pt x="414" y="6"/>
                </a:lnTo>
                <a:lnTo>
                  <a:pt x="400" y="2"/>
                </a:lnTo>
                <a:lnTo>
                  <a:pt x="386" y="0"/>
                </a:lnTo>
                <a:lnTo>
                  <a:pt x="386" y="0"/>
                </a:lnTo>
                <a:close/>
                <a:moveTo>
                  <a:pt x="386" y="118"/>
                </a:moveTo>
                <a:lnTo>
                  <a:pt x="386" y="118"/>
                </a:lnTo>
                <a:lnTo>
                  <a:pt x="376" y="118"/>
                </a:lnTo>
                <a:lnTo>
                  <a:pt x="368" y="116"/>
                </a:lnTo>
                <a:lnTo>
                  <a:pt x="360" y="112"/>
                </a:lnTo>
                <a:lnTo>
                  <a:pt x="354" y="106"/>
                </a:lnTo>
                <a:lnTo>
                  <a:pt x="348" y="100"/>
                </a:lnTo>
                <a:lnTo>
                  <a:pt x="344" y="92"/>
                </a:lnTo>
                <a:lnTo>
                  <a:pt x="342" y="84"/>
                </a:lnTo>
                <a:lnTo>
                  <a:pt x="340" y="74"/>
                </a:lnTo>
                <a:lnTo>
                  <a:pt x="340" y="74"/>
                </a:lnTo>
                <a:lnTo>
                  <a:pt x="342" y="66"/>
                </a:lnTo>
                <a:lnTo>
                  <a:pt x="344" y="56"/>
                </a:lnTo>
                <a:lnTo>
                  <a:pt x="348" y="50"/>
                </a:lnTo>
                <a:lnTo>
                  <a:pt x="354" y="42"/>
                </a:lnTo>
                <a:lnTo>
                  <a:pt x="360" y="38"/>
                </a:lnTo>
                <a:lnTo>
                  <a:pt x="368" y="34"/>
                </a:lnTo>
                <a:lnTo>
                  <a:pt x="376" y="30"/>
                </a:lnTo>
                <a:lnTo>
                  <a:pt x="386" y="30"/>
                </a:lnTo>
                <a:lnTo>
                  <a:pt x="386" y="30"/>
                </a:lnTo>
                <a:lnTo>
                  <a:pt x="394" y="30"/>
                </a:lnTo>
                <a:lnTo>
                  <a:pt x="402" y="34"/>
                </a:lnTo>
                <a:lnTo>
                  <a:pt x="410" y="38"/>
                </a:lnTo>
                <a:lnTo>
                  <a:pt x="418" y="42"/>
                </a:lnTo>
                <a:lnTo>
                  <a:pt x="422" y="50"/>
                </a:lnTo>
                <a:lnTo>
                  <a:pt x="426" y="56"/>
                </a:lnTo>
                <a:lnTo>
                  <a:pt x="430" y="66"/>
                </a:lnTo>
                <a:lnTo>
                  <a:pt x="430" y="74"/>
                </a:lnTo>
                <a:lnTo>
                  <a:pt x="430" y="74"/>
                </a:lnTo>
                <a:lnTo>
                  <a:pt x="430" y="84"/>
                </a:lnTo>
                <a:lnTo>
                  <a:pt x="426" y="92"/>
                </a:lnTo>
                <a:lnTo>
                  <a:pt x="422" y="100"/>
                </a:lnTo>
                <a:lnTo>
                  <a:pt x="418" y="106"/>
                </a:lnTo>
                <a:lnTo>
                  <a:pt x="410" y="112"/>
                </a:lnTo>
                <a:lnTo>
                  <a:pt x="402" y="116"/>
                </a:lnTo>
                <a:lnTo>
                  <a:pt x="394" y="118"/>
                </a:lnTo>
                <a:lnTo>
                  <a:pt x="386" y="118"/>
                </a:lnTo>
                <a:lnTo>
                  <a:pt x="386" y="118"/>
                </a:lnTo>
                <a:close/>
                <a:moveTo>
                  <a:pt x="408" y="260"/>
                </a:moveTo>
                <a:lnTo>
                  <a:pt x="434" y="314"/>
                </a:lnTo>
                <a:lnTo>
                  <a:pt x="366" y="348"/>
                </a:lnTo>
                <a:lnTo>
                  <a:pt x="344" y="232"/>
                </a:lnTo>
                <a:lnTo>
                  <a:pt x="348" y="228"/>
                </a:lnTo>
                <a:lnTo>
                  <a:pt x="348" y="228"/>
                </a:lnTo>
                <a:lnTo>
                  <a:pt x="334" y="200"/>
                </a:lnTo>
                <a:lnTo>
                  <a:pt x="326" y="208"/>
                </a:lnTo>
                <a:lnTo>
                  <a:pt x="238" y="148"/>
                </a:lnTo>
                <a:lnTo>
                  <a:pt x="148" y="208"/>
                </a:lnTo>
                <a:lnTo>
                  <a:pt x="88" y="148"/>
                </a:lnTo>
                <a:lnTo>
                  <a:pt x="0" y="326"/>
                </a:lnTo>
                <a:lnTo>
                  <a:pt x="118" y="386"/>
                </a:lnTo>
                <a:lnTo>
                  <a:pt x="238" y="326"/>
                </a:lnTo>
                <a:lnTo>
                  <a:pt x="356" y="386"/>
                </a:lnTo>
                <a:lnTo>
                  <a:pt x="474" y="326"/>
                </a:lnTo>
                <a:lnTo>
                  <a:pt x="424" y="226"/>
                </a:lnTo>
                <a:lnTo>
                  <a:pt x="408" y="260"/>
                </a:lnTo>
                <a:close/>
                <a:moveTo>
                  <a:pt x="108" y="348"/>
                </a:moveTo>
                <a:lnTo>
                  <a:pt x="40" y="314"/>
                </a:lnTo>
                <a:lnTo>
                  <a:pt x="96" y="198"/>
                </a:lnTo>
                <a:lnTo>
                  <a:pt x="126" y="228"/>
                </a:lnTo>
                <a:lnTo>
                  <a:pt x="130" y="232"/>
                </a:lnTo>
                <a:lnTo>
                  <a:pt x="108" y="348"/>
                </a:lnTo>
                <a:close/>
                <a:moveTo>
                  <a:pt x="222" y="300"/>
                </a:moveTo>
                <a:lnTo>
                  <a:pt x="140" y="342"/>
                </a:lnTo>
                <a:lnTo>
                  <a:pt x="160" y="236"/>
                </a:lnTo>
                <a:lnTo>
                  <a:pt x="164" y="232"/>
                </a:lnTo>
                <a:lnTo>
                  <a:pt x="222" y="194"/>
                </a:lnTo>
                <a:lnTo>
                  <a:pt x="222" y="300"/>
                </a:lnTo>
                <a:close/>
                <a:moveTo>
                  <a:pt x="252" y="300"/>
                </a:moveTo>
                <a:lnTo>
                  <a:pt x="252" y="194"/>
                </a:lnTo>
                <a:lnTo>
                  <a:pt x="310" y="232"/>
                </a:lnTo>
                <a:lnTo>
                  <a:pt x="314" y="236"/>
                </a:lnTo>
                <a:lnTo>
                  <a:pt x="334" y="342"/>
                </a:lnTo>
                <a:lnTo>
                  <a:pt x="252" y="3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24123" y="4979841"/>
            <a:ext cx="157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33%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8705850" y="1713526"/>
            <a:ext cx="3124198" cy="2017527"/>
            <a:chOff x="885890" y="3770243"/>
            <a:chExt cx="2637966" cy="2017527"/>
          </a:xfrm>
        </p:grpSpPr>
        <p:sp>
          <p:nvSpPr>
            <p:cNvPr id="24" name="矩形 23"/>
            <p:cNvSpPr/>
            <p:nvPr/>
          </p:nvSpPr>
          <p:spPr>
            <a:xfrm>
              <a:off x="885890" y="3982313"/>
              <a:ext cx="2637966" cy="1805457"/>
            </a:xfrm>
            <a:prstGeom prst="rect">
              <a:avLst/>
            </a:prstGeom>
            <a:solidFill>
              <a:srgbClr val="AC6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1960493" y="3770243"/>
              <a:ext cx="292433" cy="252097"/>
            </a:xfrm>
            <a:prstGeom prst="triangle">
              <a:avLst/>
            </a:prstGeom>
            <a:solidFill>
              <a:srgbClr val="AC6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8732582" y="5850363"/>
            <a:ext cx="3120871" cy="463904"/>
          </a:xfrm>
          <a:prstGeom prst="rect">
            <a:avLst/>
          </a:prstGeom>
          <a:solidFill>
            <a:srgbClr val="AC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75363" y="3694341"/>
            <a:ext cx="3277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addition, the mortality rate of cardiovascular diseases in these countries and regions continues to rise with the increase in the number of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obese patients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smokers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  <a:p>
            <a:pPr defTabSz="685800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mortality rate of cardiovascular diseases is still much higher than other diseases including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cancer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AIDS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729269" y="5837300"/>
            <a:ext cx="31241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800" dirty="0">
                <a:solidFill>
                  <a:prstClr val="white"/>
                </a:solidFill>
              </a:rPr>
              <a:t>Developing Region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sp>
        <p:nvSpPr>
          <p:cNvPr id="30" name="Freeform 183"/>
          <p:cNvSpPr>
            <a:spLocks noEditPoints="1"/>
          </p:cNvSpPr>
          <p:nvPr/>
        </p:nvSpPr>
        <p:spPr bwMode="auto">
          <a:xfrm>
            <a:off x="9749933" y="1921254"/>
            <a:ext cx="746125" cy="742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" y="468"/>
              </a:cxn>
              <a:cxn ang="0">
                <a:pos x="192" y="374"/>
              </a:cxn>
              <a:cxn ang="0">
                <a:pos x="232" y="442"/>
              </a:cxn>
              <a:cxn ang="0">
                <a:pos x="294" y="330"/>
              </a:cxn>
              <a:cxn ang="0">
                <a:pos x="470" y="284"/>
              </a:cxn>
              <a:cxn ang="0">
                <a:pos x="0" y="0"/>
              </a:cxn>
              <a:cxn ang="0">
                <a:pos x="232" y="396"/>
              </a:cxn>
              <a:cxn ang="0">
                <a:pos x="54" y="80"/>
              </a:cxn>
              <a:cxn ang="0">
                <a:pos x="272" y="324"/>
              </a:cxn>
              <a:cxn ang="0">
                <a:pos x="232" y="396"/>
              </a:cxn>
            </a:cxnLst>
            <a:rect l="0" t="0" r="r" b="b"/>
            <a:pathLst>
              <a:path w="470" h="468">
                <a:moveTo>
                  <a:pt x="0" y="0"/>
                </a:moveTo>
                <a:lnTo>
                  <a:pt x="20" y="468"/>
                </a:lnTo>
                <a:lnTo>
                  <a:pt x="192" y="374"/>
                </a:lnTo>
                <a:lnTo>
                  <a:pt x="232" y="442"/>
                </a:lnTo>
                <a:lnTo>
                  <a:pt x="294" y="330"/>
                </a:lnTo>
                <a:lnTo>
                  <a:pt x="470" y="284"/>
                </a:lnTo>
                <a:lnTo>
                  <a:pt x="0" y="0"/>
                </a:lnTo>
                <a:close/>
                <a:moveTo>
                  <a:pt x="232" y="396"/>
                </a:moveTo>
                <a:lnTo>
                  <a:pt x="54" y="80"/>
                </a:lnTo>
                <a:lnTo>
                  <a:pt x="272" y="324"/>
                </a:lnTo>
                <a:lnTo>
                  <a:pt x="232" y="39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348129" y="2574023"/>
            <a:ext cx="157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80%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D56C33-5082-A840-8F24-2403992B8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05"/>
          <a:stretch/>
        </p:blipFill>
        <p:spPr bwMode="auto">
          <a:xfrm>
            <a:off x="4316185" y="2126206"/>
            <a:ext cx="2922170" cy="328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345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9881CE86-FD90-B64C-9E19-51E1047DFB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grpSp>
        <p:nvGrpSpPr>
          <p:cNvPr id="11266" name="组合 40"/>
          <p:cNvGrpSpPr/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282" name="组合 5"/>
          <p:cNvGrpSpPr/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 dirty="0">
                <a:solidFill>
                  <a:srgbClr val="75322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Data &amp; Variables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604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0"/>
          <a:stretch/>
        </p:blipFill>
        <p:spPr>
          <a:xfrm>
            <a:off x="0" y="-1"/>
            <a:ext cx="12192000" cy="68961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485" y="36556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896532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19334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7154794" y="1006238"/>
            <a:ext cx="1934304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805632" y="262360"/>
            <a:ext cx="4462068" cy="52443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  <a:latin typeface="Century Gothic"/>
                <a:ea typeface="微软雅黑"/>
              </a:rPr>
              <a:t>Variables Description</a:t>
            </a:r>
          </a:p>
        </p:txBody>
      </p:sp>
      <p:sp>
        <p:nvSpPr>
          <p:cNvPr id="39" name="矩形 39"/>
          <p:cNvSpPr/>
          <p:nvPr/>
        </p:nvSpPr>
        <p:spPr>
          <a:xfrm>
            <a:off x="427305" y="1371532"/>
            <a:ext cx="1389289" cy="400110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Age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矩形 39"/>
          <p:cNvSpPr/>
          <p:nvPr/>
        </p:nvSpPr>
        <p:spPr>
          <a:xfrm>
            <a:off x="431285" y="2194125"/>
            <a:ext cx="1389289" cy="400110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Sex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矩形 55"/>
          <p:cNvSpPr/>
          <p:nvPr/>
        </p:nvSpPr>
        <p:spPr>
          <a:xfrm>
            <a:off x="8219721" y="5856068"/>
            <a:ext cx="1843872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The chest pain experienced on a scale of 1 to 4 </a:t>
            </a:r>
          </a:p>
        </p:txBody>
      </p:sp>
      <p:sp>
        <p:nvSpPr>
          <p:cNvPr id="47" name="矩形 39"/>
          <p:cNvSpPr/>
          <p:nvPr/>
        </p:nvSpPr>
        <p:spPr>
          <a:xfrm>
            <a:off x="8300114" y="5095478"/>
            <a:ext cx="1640303" cy="707886"/>
          </a:xfrm>
          <a:prstGeom prst="rect">
            <a:avLst/>
          </a:prstGeom>
          <a:solidFill>
            <a:srgbClr val="AC667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Chest Pain Type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矩形 55"/>
          <p:cNvSpPr/>
          <p:nvPr/>
        </p:nvSpPr>
        <p:spPr>
          <a:xfrm>
            <a:off x="3467771" y="3532262"/>
            <a:ext cx="1532448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The person's resting blood pressure</a:t>
            </a:r>
          </a:p>
        </p:txBody>
      </p:sp>
      <p:sp>
        <p:nvSpPr>
          <p:cNvPr id="51" name="矩形 39"/>
          <p:cNvSpPr/>
          <p:nvPr/>
        </p:nvSpPr>
        <p:spPr>
          <a:xfrm>
            <a:off x="3510513" y="2846441"/>
            <a:ext cx="1446964" cy="707886"/>
          </a:xfrm>
          <a:prstGeom prst="rect">
            <a:avLst/>
          </a:prstGeom>
          <a:solidFill>
            <a:srgbClr val="75322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Blood Pressure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矩形 39">
            <a:extLst>
              <a:ext uri="{FF2B5EF4-FFF2-40B4-BE49-F238E27FC236}">
                <a16:creationId xmlns:a16="http://schemas.microsoft.com/office/drawing/2014/main" id="{0477992D-42E3-8E43-BE98-938B71426ECB}"/>
              </a:ext>
            </a:extLst>
          </p:cNvPr>
          <p:cNvSpPr/>
          <p:nvPr/>
        </p:nvSpPr>
        <p:spPr>
          <a:xfrm>
            <a:off x="5459822" y="2859826"/>
            <a:ext cx="1618810" cy="400110"/>
          </a:xfrm>
          <a:prstGeom prst="rect">
            <a:avLst/>
          </a:prstGeom>
          <a:solidFill>
            <a:srgbClr val="75322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Cholesterol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矩形 55">
            <a:extLst>
              <a:ext uri="{FF2B5EF4-FFF2-40B4-BE49-F238E27FC236}">
                <a16:creationId xmlns:a16="http://schemas.microsoft.com/office/drawing/2014/main" id="{68C6D996-3921-9C47-8446-D70610018A21}"/>
              </a:ext>
            </a:extLst>
          </p:cNvPr>
          <p:cNvSpPr/>
          <p:nvPr/>
        </p:nvSpPr>
        <p:spPr>
          <a:xfrm>
            <a:off x="3432456" y="2106172"/>
            <a:ext cx="1664567" cy="516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The person's fasting blood sugar</a:t>
            </a:r>
          </a:p>
        </p:txBody>
      </p:sp>
      <p:sp>
        <p:nvSpPr>
          <p:cNvPr id="53" name="矩形 39">
            <a:extLst>
              <a:ext uri="{FF2B5EF4-FFF2-40B4-BE49-F238E27FC236}">
                <a16:creationId xmlns:a16="http://schemas.microsoft.com/office/drawing/2014/main" id="{708AB54B-8D07-514C-8AF6-66973FD1D78D}"/>
              </a:ext>
            </a:extLst>
          </p:cNvPr>
          <p:cNvSpPr/>
          <p:nvPr/>
        </p:nvSpPr>
        <p:spPr>
          <a:xfrm>
            <a:off x="3496355" y="1323516"/>
            <a:ext cx="1389289" cy="707886"/>
          </a:xfrm>
          <a:prstGeom prst="rect">
            <a:avLst/>
          </a:prstGeom>
          <a:solidFill>
            <a:srgbClr val="75322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Blood Sugar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4" name="矩形 55">
            <a:extLst>
              <a:ext uri="{FF2B5EF4-FFF2-40B4-BE49-F238E27FC236}">
                <a16:creationId xmlns:a16="http://schemas.microsoft.com/office/drawing/2014/main" id="{854D2486-39D1-3249-99CA-5D65142F5A92}"/>
              </a:ext>
            </a:extLst>
          </p:cNvPr>
          <p:cNvSpPr/>
          <p:nvPr/>
        </p:nvSpPr>
        <p:spPr>
          <a:xfrm>
            <a:off x="8177987" y="4020141"/>
            <a:ext cx="1927340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Resting electrocardiographic measurement </a:t>
            </a:r>
          </a:p>
        </p:txBody>
      </p:sp>
      <p:sp>
        <p:nvSpPr>
          <p:cNvPr id="56" name="矩形 39">
            <a:extLst>
              <a:ext uri="{FF2B5EF4-FFF2-40B4-BE49-F238E27FC236}">
                <a16:creationId xmlns:a16="http://schemas.microsoft.com/office/drawing/2014/main" id="{C0CED7F1-0A9B-CF4E-9AAD-41DA4A8550D6}"/>
              </a:ext>
            </a:extLst>
          </p:cNvPr>
          <p:cNvSpPr/>
          <p:nvPr/>
        </p:nvSpPr>
        <p:spPr>
          <a:xfrm>
            <a:off x="8195675" y="3278043"/>
            <a:ext cx="1640303" cy="707886"/>
          </a:xfrm>
          <a:prstGeom prst="rect">
            <a:avLst/>
          </a:prstGeom>
          <a:solidFill>
            <a:srgbClr val="AC667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ECG Reading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矩形 55">
            <a:extLst>
              <a:ext uri="{FF2B5EF4-FFF2-40B4-BE49-F238E27FC236}">
                <a16:creationId xmlns:a16="http://schemas.microsoft.com/office/drawing/2014/main" id="{B5AF3D08-5868-2F44-9190-022D5F4290D6}"/>
              </a:ext>
            </a:extLst>
          </p:cNvPr>
          <p:cNvSpPr/>
          <p:nvPr/>
        </p:nvSpPr>
        <p:spPr>
          <a:xfrm>
            <a:off x="8099362" y="2334209"/>
            <a:ext cx="1532449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The person's maximum heart rate achieved</a:t>
            </a:r>
          </a:p>
        </p:txBody>
      </p:sp>
      <p:sp>
        <p:nvSpPr>
          <p:cNvPr id="60" name="矩形 39">
            <a:extLst>
              <a:ext uri="{FF2B5EF4-FFF2-40B4-BE49-F238E27FC236}">
                <a16:creationId xmlns:a16="http://schemas.microsoft.com/office/drawing/2014/main" id="{B455F297-95D1-294D-9093-FE72B4FC90B5}"/>
              </a:ext>
            </a:extLst>
          </p:cNvPr>
          <p:cNvSpPr/>
          <p:nvPr/>
        </p:nvSpPr>
        <p:spPr>
          <a:xfrm>
            <a:off x="8184847" y="1350725"/>
            <a:ext cx="1446964" cy="1015663"/>
          </a:xfrm>
          <a:prstGeom prst="rect">
            <a:avLst/>
          </a:prstGeom>
          <a:solidFill>
            <a:srgbClr val="AC667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Max Heart Rate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矩形 55">
            <a:extLst>
              <a:ext uri="{FF2B5EF4-FFF2-40B4-BE49-F238E27FC236}">
                <a16:creationId xmlns:a16="http://schemas.microsoft.com/office/drawing/2014/main" id="{7D1D5B51-AD07-B041-94AC-93F10EDB2004}"/>
              </a:ext>
            </a:extLst>
          </p:cNvPr>
          <p:cNvSpPr/>
          <p:nvPr/>
        </p:nvSpPr>
        <p:spPr>
          <a:xfrm>
            <a:off x="10319137" y="2329696"/>
            <a:ext cx="1532448" cy="516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Exercise induced angina</a:t>
            </a:r>
          </a:p>
        </p:txBody>
      </p:sp>
      <p:sp>
        <p:nvSpPr>
          <p:cNvPr id="67" name="矩形 39">
            <a:extLst>
              <a:ext uri="{FF2B5EF4-FFF2-40B4-BE49-F238E27FC236}">
                <a16:creationId xmlns:a16="http://schemas.microsoft.com/office/drawing/2014/main" id="{51F1B1CE-7949-314B-8349-31EAC360576C}"/>
              </a:ext>
            </a:extLst>
          </p:cNvPr>
          <p:cNvSpPr/>
          <p:nvPr/>
        </p:nvSpPr>
        <p:spPr>
          <a:xfrm>
            <a:off x="10349052" y="1357408"/>
            <a:ext cx="1446964" cy="1015663"/>
          </a:xfrm>
          <a:prstGeom prst="rect">
            <a:avLst/>
          </a:prstGeom>
          <a:solidFill>
            <a:srgbClr val="AC667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Exercise Chest Pain 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矩形 55">
            <a:extLst>
              <a:ext uri="{FF2B5EF4-FFF2-40B4-BE49-F238E27FC236}">
                <a16:creationId xmlns:a16="http://schemas.microsoft.com/office/drawing/2014/main" id="{B37CC633-6BAE-6E48-8FAE-35534715E9B6}"/>
              </a:ext>
            </a:extLst>
          </p:cNvPr>
          <p:cNvSpPr/>
          <p:nvPr/>
        </p:nvSpPr>
        <p:spPr>
          <a:xfrm>
            <a:off x="10422063" y="3756735"/>
            <a:ext cx="1532449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ST Depression relates to positions on the ECG plot</a:t>
            </a:r>
          </a:p>
        </p:txBody>
      </p:sp>
      <p:sp>
        <p:nvSpPr>
          <p:cNvPr id="75" name="矩形 39">
            <a:extLst>
              <a:ext uri="{FF2B5EF4-FFF2-40B4-BE49-F238E27FC236}">
                <a16:creationId xmlns:a16="http://schemas.microsoft.com/office/drawing/2014/main" id="{7D83D121-9BBD-8E48-ABB5-23246B668C93}"/>
              </a:ext>
            </a:extLst>
          </p:cNvPr>
          <p:cNvSpPr/>
          <p:nvPr/>
        </p:nvSpPr>
        <p:spPr>
          <a:xfrm>
            <a:off x="10326804" y="3048849"/>
            <a:ext cx="1556127" cy="707886"/>
          </a:xfrm>
          <a:prstGeom prst="rect">
            <a:avLst/>
          </a:prstGeom>
          <a:solidFill>
            <a:srgbClr val="AC667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ST Depression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8" name="矩形 55">
            <a:extLst>
              <a:ext uri="{FF2B5EF4-FFF2-40B4-BE49-F238E27FC236}">
                <a16:creationId xmlns:a16="http://schemas.microsoft.com/office/drawing/2014/main" id="{ED688FB0-984A-AE44-82B9-82C6BDE7847E}"/>
              </a:ext>
            </a:extLst>
          </p:cNvPr>
          <p:cNvSpPr/>
          <p:nvPr/>
        </p:nvSpPr>
        <p:spPr>
          <a:xfrm>
            <a:off x="10427193" y="5905082"/>
            <a:ext cx="1527319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The slope of the peak exercise ST segment </a:t>
            </a:r>
          </a:p>
        </p:txBody>
      </p:sp>
      <p:sp>
        <p:nvSpPr>
          <p:cNvPr id="79" name="矩形 39">
            <a:extLst>
              <a:ext uri="{FF2B5EF4-FFF2-40B4-BE49-F238E27FC236}">
                <a16:creationId xmlns:a16="http://schemas.microsoft.com/office/drawing/2014/main" id="{C86AA514-D9B0-9841-9269-51EAEEFAACF6}"/>
              </a:ext>
            </a:extLst>
          </p:cNvPr>
          <p:cNvSpPr/>
          <p:nvPr/>
        </p:nvSpPr>
        <p:spPr>
          <a:xfrm>
            <a:off x="10493642" y="5098503"/>
            <a:ext cx="1389289" cy="707886"/>
          </a:xfrm>
          <a:prstGeom prst="rect">
            <a:avLst/>
          </a:prstGeom>
          <a:solidFill>
            <a:srgbClr val="AC667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Slope (ECG)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0" name="矩形 55">
            <a:extLst>
              <a:ext uri="{FF2B5EF4-FFF2-40B4-BE49-F238E27FC236}">
                <a16:creationId xmlns:a16="http://schemas.microsoft.com/office/drawing/2014/main" id="{86B13526-3A6D-7346-9ACF-345EAEDCD358}"/>
              </a:ext>
            </a:extLst>
          </p:cNvPr>
          <p:cNvSpPr/>
          <p:nvPr/>
        </p:nvSpPr>
        <p:spPr>
          <a:xfrm>
            <a:off x="5325065" y="2057570"/>
            <a:ext cx="1965422" cy="516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A blood disorder called thalassemia</a:t>
            </a:r>
          </a:p>
        </p:txBody>
      </p:sp>
      <p:sp>
        <p:nvSpPr>
          <p:cNvPr id="81" name="矩形 39">
            <a:extLst>
              <a:ext uri="{FF2B5EF4-FFF2-40B4-BE49-F238E27FC236}">
                <a16:creationId xmlns:a16="http://schemas.microsoft.com/office/drawing/2014/main" id="{C787422F-F010-2D4E-9A58-1C9755D08F03}"/>
              </a:ext>
            </a:extLst>
          </p:cNvPr>
          <p:cNvSpPr/>
          <p:nvPr/>
        </p:nvSpPr>
        <p:spPr>
          <a:xfrm>
            <a:off x="5445531" y="1304076"/>
            <a:ext cx="1389289" cy="707886"/>
          </a:xfrm>
          <a:prstGeom prst="rect">
            <a:avLst/>
          </a:prstGeom>
          <a:solidFill>
            <a:srgbClr val="75322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Blood Disorder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2" name="矩形 55">
            <a:extLst>
              <a:ext uri="{FF2B5EF4-FFF2-40B4-BE49-F238E27FC236}">
                <a16:creationId xmlns:a16="http://schemas.microsoft.com/office/drawing/2014/main" id="{57E90E1A-24E9-1C4D-A25A-E79218528772}"/>
              </a:ext>
            </a:extLst>
          </p:cNvPr>
          <p:cNvSpPr/>
          <p:nvPr/>
        </p:nvSpPr>
        <p:spPr>
          <a:xfrm>
            <a:off x="275515" y="4040619"/>
            <a:ext cx="2080865" cy="73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The number of major vessels (0-3)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that are not blocked</a:t>
            </a:r>
          </a:p>
        </p:txBody>
      </p:sp>
      <p:sp>
        <p:nvSpPr>
          <p:cNvPr id="83" name="矩形 39">
            <a:extLst>
              <a:ext uri="{FF2B5EF4-FFF2-40B4-BE49-F238E27FC236}">
                <a16:creationId xmlns:a16="http://schemas.microsoft.com/office/drawing/2014/main" id="{A86B9A91-B06D-794D-9077-857D943B9307}"/>
              </a:ext>
            </a:extLst>
          </p:cNvPr>
          <p:cNvSpPr/>
          <p:nvPr/>
        </p:nvSpPr>
        <p:spPr>
          <a:xfrm>
            <a:off x="353656" y="2970266"/>
            <a:ext cx="1640303" cy="1015663"/>
          </a:xfrm>
          <a:prstGeom prst="rect">
            <a:avLst/>
          </a:prstGeom>
          <a:solidFill>
            <a:srgbClr val="E08B49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sym typeface="News Gothic MT" charset="0"/>
              </a:rPr>
              <a:t>Number of Blood Vessels</a:t>
            </a:r>
            <a:endParaRPr lang="zh-CN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09956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0"/>
          <a:stretch/>
        </p:blipFill>
        <p:spPr>
          <a:xfrm>
            <a:off x="0" y="-1"/>
            <a:ext cx="12192000" cy="68961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0498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b="1" dirty="0">
                <a:latin typeface="Century Gothic"/>
                <a:ea typeface="微软雅黑"/>
              </a:rPr>
              <a:t>Pre-Analysis </a:t>
            </a:r>
            <a:r>
              <a:rPr kumimoji="1" lang="en-CA" altLang="zh-CN" sz="2400" b="1" dirty="0">
                <a:latin typeface="Century Gothic"/>
                <a:ea typeface="微软雅黑"/>
              </a:rPr>
              <a:t>Hypothesis</a:t>
            </a:r>
            <a:endParaRPr lang="en-US" dirty="0"/>
          </a:p>
        </p:txBody>
      </p:sp>
      <p:sp>
        <p:nvSpPr>
          <p:cNvPr id="11" name="六边形 10"/>
          <p:cNvSpPr/>
          <p:nvPr/>
        </p:nvSpPr>
        <p:spPr>
          <a:xfrm rot="16200000">
            <a:off x="1481275" y="1901479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 rot="16200000">
            <a:off x="3795984" y="3285478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 rot="16200000">
            <a:off x="4573904" y="1901478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/>
          <p:cNvSpPr/>
          <p:nvPr/>
        </p:nvSpPr>
        <p:spPr>
          <a:xfrm rot="16200000">
            <a:off x="7691009" y="1911004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 rot="16200000">
            <a:off x="2240144" y="3285478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 rot="16200000">
            <a:off x="6135167" y="1901479"/>
            <a:ext cx="1765902" cy="1555840"/>
          </a:xfrm>
          <a:prstGeom prst="hexagon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931594" y="2458091"/>
            <a:ext cx="87316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Age</a:t>
            </a:r>
            <a:endParaRPr lang="en-US" altLang="zh-CN" sz="2400" b="1" dirty="0">
              <a:cs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52142" y="3658238"/>
            <a:ext cx="144951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Blood</a:t>
            </a:r>
          </a:p>
          <a:p>
            <a:r>
              <a:rPr lang="en-US" altLang="zh-CN" sz="2400" b="1" dirty="0">
                <a:cs typeface="Calibri"/>
              </a:rPr>
              <a:t>Pressure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184901" y="3635312"/>
            <a:ext cx="97380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Blood Sugar</a:t>
            </a:r>
            <a:endParaRPr lang="en-US" altLang="zh-CN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7270957" y="3674137"/>
            <a:ext cx="124823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ECG Results</a:t>
            </a:r>
            <a:endParaRPr lang="zh-CN" altLang="en-US" sz="2400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8069078" y="2301331"/>
            <a:ext cx="106007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>
                <a:cs typeface="Calibri"/>
              </a:rPr>
              <a:t>Heart Rate</a:t>
            </a:r>
          </a:p>
        </p:txBody>
      </p:sp>
      <p:sp>
        <p:nvSpPr>
          <p:cNvPr id="31" name="文本框 25">
            <a:extLst>
              <a:ext uri="{FF2B5EF4-FFF2-40B4-BE49-F238E27FC236}">
                <a16:creationId xmlns:a16="http://schemas.microsoft.com/office/drawing/2014/main" id="{AA1D0EC1-A777-4DE1-8907-A45AC22B75C2}"/>
              </a:ext>
            </a:extLst>
          </p:cNvPr>
          <p:cNvSpPr txBox="1"/>
          <p:nvPr/>
        </p:nvSpPr>
        <p:spPr>
          <a:xfrm>
            <a:off x="4587467" y="2470745"/>
            <a:ext cx="176456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400" b="1" dirty="0"/>
              <a:t>Sex</a:t>
            </a:r>
            <a:endParaRPr lang="en-US" altLang="zh-CN" sz="2400" dirty="0">
              <a:cs typeface="Calibri"/>
            </a:endParaRPr>
          </a:p>
        </p:txBody>
      </p:sp>
      <p:sp>
        <p:nvSpPr>
          <p:cNvPr id="32" name="六边形 15">
            <a:extLst>
              <a:ext uri="{FF2B5EF4-FFF2-40B4-BE49-F238E27FC236}">
                <a16:creationId xmlns:a16="http://schemas.microsoft.com/office/drawing/2014/main" id="{B25FCDC5-89DD-4FED-81D2-96008C4D9296}"/>
              </a:ext>
            </a:extLst>
          </p:cNvPr>
          <p:cNvSpPr/>
          <p:nvPr/>
        </p:nvSpPr>
        <p:spPr>
          <a:xfrm rot="16200000">
            <a:off x="3049903" y="1915855"/>
            <a:ext cx="1765902" cy="155584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25">
            <a:extLst>
              <a:ext uri="{FF2B5EF4-FFF2-40B4-BE49-F238E27FC236}">
                <a16:creationId xmlns:a16="http://schemas.microsoft.com/office/drawing/2014/main" id="{18527924-7406-4E51-AF78-BE5981E0AF1F}"/>
              </a:ext>
            </a:extLst>
          </p:cNvPr>
          <p:cNvSpPr txBox="1"/>
          <p:nvPr/>
        </p:nvSpPr>
        <p:spPr>
          <a:xfrm>
            <a:off x="3192863" y="2513877"/>
            <a:ext cx="176456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000" b="1" dirty="0"/>
              <a:t>Cholesterol</a:t>
            </a:r>
            <a:endParaRPr lang="zh-CN" altLang="en-US" sz="2000" b="1" dirty="0" err="1"/>
          </a:p>
        </p:txBody>
      </p:sp>
      <p:sp>
        <p:nvSpPr>
          <p:cNvPr id="34" name="六边形 15">
            <a:extLst>
              <a:ext uri="{FF2B5EF4-FFF2-40B4-BE49-F238E27FC236}">
                <a16:creationId xmlns:a16="http://schemas.microsoft.com/office/drawing/2014/main" id="{83CAFEAB-3235-4A2D-B667-6353B60C36C2}"/>
              </a:ext>
            </a:extLst>
          </p:cNvPr>
          <p:cNvSpPr/>
          <p:nvPr/>
        </p:nvSpPr>
        <p:spPr>
          <a:xfrm rot="16200000">
            <a:off x="6903035" y="3296080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六边形 14">
            <a:extLst>
              <a:ext uri="{FF2B5EF4-FFF2-40B4-BE49-F238E27FC236}">
                <a16:creationId xmlns:a16="http://schemas.microsoft.com/office/drawing/2014/main" id="{7DF7FCD2-30BA-4366-A3AB-A93CF5CE7147}"/>
              </a:ext>
            </a:extLst>
          </p:cNvPr>
          <p:cNvSpPr/>
          <p:nvPr/>
        </p:nvSpPr>
        <p:spPr>
          <a:xfrm rot="16200000">
            <a:off x="5348737" y="3285477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25">
            <a:extLst>
              <a:ext uri="{FF2B5EF4-FFF2-40B4-BE49-F238E27FC236}">
                <a16:creationId xmlns:a16="http://schemas.microsoft.com/office/drawing/2014/main" id="{B0C97B6A-CB34-48F1-B102-FAFA1750179E}"/>
              </a:ext>
            </a:extLst>
          </p:cNvPr>
          <p:cNvSpPr txBox="1"/>
          <p:nvPr/>
        </p:nvSpPr>
        <p:spPr>
          <a:xfrm>
            <a:off x="5608259" y="3664066"/>
            <a:ext cx="131886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/>
              <a:t>Blood Disorder</a:t>
            </a:r>
            <a:endParaRPr lang="en-US" altLang="zh-CN" sz="2400" b="1" dirty="0">
              <a:cs typeface="Calibri"/>
            </a:endParaRPr>
          </a:p>
        </p:txBody>
      </p:sp>
      <p:sp>
        <p:nvSpPr>
          <p:cNvPr id="37" name="六边形 15">
            <a:extLst>
              <a:ext uri="{FF2B5EF4-FFF2-40B4-BE49-F238E27FC236}">
                <a16:creationId xmlns:a16="http://schemas.microsoft.com/office/drawing/2014/main" id="{655553E0-B2A8-4CAE-B8EB-E22FE0E38E16}"/>
              </a:ext>
            </a:extLst>
          </p:cNvPr>
          <p:cNvSpPr/>
          <p:nvPr/>
        </p:nvSpPr>
        <p:spPr>
          <a:xfrm rot="16200000">
            <a:off x="6126658" y="1915855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28">
            <a:extLst>
              <a:ext uri="{FF2B5EF4-FFF2-40B4-BE49-F238E27FC236}">
                <a16:creationId xmlns:a16="http://schemas.microsoft.com/office/drawing/2014/main" id="{2CC2D861-0D7C-4BB7-BDCD-7EAD56863186}"/>
              </a:ext>
            </a:extLst>
          </p:cNvPr>
          <p:cNvSpPr txBox="1"/>
          <p:nvPr/>
        </p:nvSpPr>
        <p:spPr>
          <a:xfrm>
            <a:off x="6545077" y="2114425"/>
            <a:ext cx="106007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>
                <a:cs typeface="Calibri"/>
              </a:rPr>
              <a:t>Chest Pain Type</a:t>
            </a:r>
          </a:p>
        </p:txBody>
      </p:sp>
      <p:sp>
        <p:nvSpPr>
          <p:cNvPr id="2" name="六边形 17">
            <a:extLst>
              <a:ext uri="{FF2B5EF4-FFF2-40B4-BE49-F238E27FC236}">
                <a16:creationId xmlns:a16="http://schemas.microsoft.com/office/drawing/2014/main" id="{433AAA87-4FAE-439D-93FC-264874E7B5E6}"/>
              </a:ext>
            </a:extLst>
          </p:cNvPr>
          <p:cNvSpPr/>
          <p:nvPr/>
        </p:nvSpPr>
        <p:spPr>
          <a:xfrm rot="16200000">
            <a:off x="8408547" y="4109304"/>
            <a:ext cx="2832487" cy="2495550"/>
          </a:xfrm>
          <a:prstGeom prst="hexagon">
            <a:avLst/>
          </a:prstGeom>
          <a:solidFill>
            <a:srgbClr val="53454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9">
            <a:extLst>
              <a:ext uri="{FF2B5EF4-FFF2-40B4-BE49-F238E27FC236}">
                <a16:creationId xmlns:a16="http://schemas.microsoft.com/office/drawing/2014/main" id="{CEA83A1C-0883-47E8-BAD7-96BD07CE9A81}"/>
              </a:ext>
            </a:extLst>
          </p:cNvPr>
          <p:cNvSpPr txBox="1"/>
          <p:nvPr/>
        </p:nvSpPr>
        <p:spPr>
          <a:xfrm>
            <a:off x="8817636" y="4756914"/>
            <a:ext cx="205023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ECG Results Include:</a:t>
            </a:r>
          </a:p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ST Depression</a:t>
            </a:r>
          </a:p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ST Slope</a:t>
            </a:r>
            <a:endParaRPr lang="zh-CN" altLang="en-US" sz="14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algn="ctr" defTabSz="685800"/>
            <a:r>
              <a:rPr lang="zh-CN" altLang="en-US" sz="1400">
                <a:solidFill>
                  <a:schemeClr val="bg1"/>
                </a:solidFill>
                <a:latin typeface="微软雅黑"/>
                <a:ea typeface="微软雅黑"/>
              </a:rPr>
              <a:t>Resting ECG</a:t>
            </a:r>
            <a:endParaRPr lang="zh-CN" altLang="en-US" sz="14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41" name="六边形 15">
            <a:extLst>
              <a:ext uri="{FF2B5EF4-FFF2-40B4-BE49-F238E27FC236}">
                <a16:creationId xmlns:a16="http://schemas.microsoft.com/office/drawing/2014/main" id="{20DBEC64-BEEB-4279-8692-40F22572C521}"/>
              </a:ext>
            </a:extLst>
          </p:cNvPr>
          <p:cNvSpPr/>
          <p:nvPr/>
        </p:nvSpPr>
        <p:spPr>
          <a:xfrm rot="16200000">
            <a:off x="9217790" y="1915854"/>
            <a:ext cx="1765902" cy="1555840"/>
          </a:xfrm>
          <a:prstGeom prst="hexagon">
            <a:avLst/>
          </a:prstGeom>
          <a:noFill/>
          <a:ln w="28575">
            <a:solidFill>
              <a:srgbClr val="FDD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28">
            <a:extLst>
              <a:ext uri="{FF2B5EF4-FFF2-40B4-BE49-F238E27FC236}">
                <a16:creationId xmlns:a16="http://schemas.microsoft.com/office/drawing/2014/main" id="{5A0F6691-20BD-45FC-9097-CFF13E3E795F}"/>
              </a:ext>
            </a:extLst>
          </p:cNvPr>
          <p:cNvSpPr txBox="1"/>
          <p:nvPr/>
        </p:nvSpPr>
        <p:spPr>
          <a:xfrm>
            <a:off x="9636209" y="2114424"/>
            <a:ext cx="123260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000" b="1" dirty="0">
                <a:cs typeface="Calibri"/>
              </a:rPr>
              <a:t>Blocked Blood Vessel Number</a:t>
            </a:r>
          </a:p>
        </p:txBody>
      </p:sp>
      <p:sp>
        <p:nvSpPr>
          <p:cNvPr id="39" name="文本框 29">
            <a:extLst>
              <a:ext uri="{FF2B5EF4-FFF2-40B4-BE49-F238E27FC236}">
                <a16:creationId xmlns:a16="http://schemas.microsoft.com/office/drawing/2014/main" id="{B376BF4B-4C69-9842-92F5-9076A6D49588}"/>
              </a:ext>
            </a:extLst>
          </p:cNvPr>
          <p:cNvSpPr txBox="1"/>
          <p:nvPr/>
        </p:nvSpPr>
        <p:spPr>
          <a:xfrm>
            <a:off x="1077562" y="4946348"/>
            <a:ext cx="2050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expect that age, blood pressure, cholesterol, sugar level are most important variables</a:t>
            </a:r>
            <a:endParaRPr lang="en-US" altLang="zh-CN" sz="1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2492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9881CE86-FD90-B64C-9E19-51E1047DF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grpSp>
        <p:nvGrpSpPr>
          <p:cNvPr id="11266" name="组合 40"/>
          <p:cNvGrpSpPr/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282" name="组合 5"/>
          <p:cNvGrpSpPr/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</a:t>
              </a:r>
              <a:r>
                <a:rPr lang="en-US" altLang="zh-CN" sz="4800" dirty="0">
                  <a:solidFill>
                    <a:srgbClr val="75322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4800" dirty="0">
                <a:solidFill>
                  <a:srgbClr val="75322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Analysis Results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196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805632" y="262360"/>
            <a:ext cx="4462068" cy="530656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CA" altLang="zh-CN" sz="2400" b="1" dirty="0">
                <a:latin typeface="Century Gothic"/>
                <a:ea typeface="微软雅黑"/>
              </a:rPr>
              <a:t>Distribution of Age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9460B-FAD5-6648-8AFB-C2E3E274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2286002"/>
            <a:ext cx="7056452" cy="3461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A16EFF-7FCE-0B44-83AF-FBB12076C382}"/>
              </a:ext>
            </a:extLst>
          </p:cNvPr>
          <p:cNvSpPr txBox="1"/>
          <p:nvPr/>
        </p:nvSpPr>
        <p:spPr>
          <a:xfrm>
            <a:off x="3560700" y="2155376"/>
            <a:ext cx="2399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No Heart Disease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71C62-7D2A-6645-8397-A88D6B4E8622}"/>
              </a:ext>
            </a:extLst>
          </p:cNvPr>
          <p:cNvSpPr txBox="1"/>
          <p:nvPr/>
        </p:nvSpPr>
        <p:spPr>
          <a:xfrm>
            <a:off x="6780872" y="2155376"/>
            <a:ext cx="2399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Heart Disease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A9961-C4A8-6446-BEF7-A3C15F4ECB1C}"/>
              </a:ext>
            </a:extLst>
          </p:cNvPr>
          <p:cNvCxnSpPr>
            <a:cxnSpLocks/>
          </p:cNvCxnSpPr>
          <p:nvPr/>
        </p:nvCxnSpPr>
        <p:spPr>
          <a:xfrm flipH="1">
            <a:off x="7980484" y="4030485"/>
            <a:ext cx="1475643" cy="1113015"/>
          </a:xfrm>
          <a:prstGeom prst="straightConnector1">
            <a:avLst/>
          </a:prstGeom>
          <a:ln w="53975" cap="rnd" cmpd="sng" algn="ctr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B353B1-2378-7E4F-9AFB-D38E1D86AAD0}"/>
              </a:ext>
            </a:extLst>
          </p:cNvPr>
          <p:cNvSpPr txBox="1"/>
          <p:nvPr/>
        </p:nvSpPr>
        <p:spPr>
          <a:xfrm>
            <a:off x="9456126" y="3661153"/>
            <a:ext cx="148567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3222"/>
                </a:solidFill>
              </a:rPr>
              <a:t>Mean ~ 55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F340F-616E-9E4E-8B56-5A79D1B266E1}"/>
              </a:ext>
            </a:extLst>
          </p:cNvPr>
          <p:cNvSpPr txBox="1"/>
          <p:nvPr/>
        </p:nvSpPr>
        <p:spPr>
          <a:xfrm>
            <a:off x="6824662" y="5747658"/>
            <a:ext cx="22621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34985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3607"/>
      </a:accent1>
      <a:accent2>
        <a:srgbClr val="5C003D"/>
      </a:accent2>
      <a:accent3>
        <a:srgbClr val="FFE7AB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</TotalTime>
  <Words>1413</Words>
  <Application>Microsoft Macintosh PowerPoint</Application>
  <PresentationFormat>Widescreen</PresentationFormat>
  <Paragraphs>229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Eras Light ITC</vt:lpstr>
      <vt:lpstr>微软雅黑</vt:lpstr>
      <vt:lpstr>宋体</vt:lpstr>
      <vt:lpstr>华文细黑</vt:lpstr>
      <vt:lpstr>Arial</vt:lpstr>
      <vt:lpstr>Calibri</vt:lpstr>
      <vt:lpstr>Calibri Light</vt:lpstr>
      <vt:lpstr>Century Gothic</vt:lpstr>
      <vt:lpstr>News Gothic MT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Sophia Zhang</cp:lastModifiedBy>
  <cp:revision>470</cp:revision>
  <cp:lastPrinted>2020-10-21T02:53:03Z</cp:lastPrinted>
  <dcterms:created xsi:type="dcterms:W3CDTF">2015-08-18T05:03:53Z</dcterms:created>
  <dcterms:modified xsi:type="dcterms:W3CDTF">2020-10-21T02:53:31Z</dcterms:modified>
</cp:coreProperties>
</file>